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0.xml" ContentType="application/vnd.openxmlformats-officedocument.presentationml.tags+xml"/>
  <Override PartName="/ppt/notesSlides/notesSlide20.xml" ContentType="application/vnd.openxmlformats-officedocument.presentationml.notesSlide+xml"/>
  <Override PartName="/ppt/tags/tag41.xml" ContentType="application/vnd.openxmlformats-officedocument.presentationml.tags+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Lst>
  <p:notesMasterIdLst>
    <p:notesMasterId r:id="rId38"/>
  </p:notesMasterIdLst>
  <p:handoutMasterIdLst>
    <p:handoutMasterId r:id="rId39"/>
  </p:handoutMasterIdLst>
  <p:sldIdLst>
    <p:sldId id="2076137923" r:id="rId5"/>
    <p:sldId id="2076137924" r:id="rId6"/>
    <p:sldId id="2076137911" r:id="rId7"/>
    <p:sldId id="1370" r:id="rId8"/>
    <p:sldId id="1841" r:id="rId9"/>
    <p:sldId id="11927" r:id="rId10"/>
    <p:sldId id="9897" r:id="rId11"/>
    <p:sldId id="2076137928" r:id="rId12"/>
    <p:sldId id="9899" r:id="rId13"/>
    <p:sldId id="9902" r:id="rId14"/>
    <p:sldId id="10023" r:id="rId15"/>
    <p:sldId id="9901" r:id="rId16"/>
    <p:sldId id="2076137930" r:id="rId17"/>
    <p:sldId id="9904" r:id="rId18"/>
    <p:sldId id="10055" r:id="rId19"/>
    <p:sldId id="2076136696" r:id="rId20"/>
    <p:sldId id="9927" r:id="rId21"/>
    <p:sldId id="2076136697" r:id="rId22"/>
    <p:sldId id="9905" r:id="rId23"/>
    <p:sldId id="9970" r:id="rId24"/>
    <p:sldId id="9983" r:id="rId25"/>
    <p:sldId id="10017" r:id="rId26"/>
    <p:sldId id="9984" r:id="rId27"/>
    <p:sldId id="9975" r:id="rId28"/>
    <p:sldId id="336" r:id="rId29"/>
    <p:sldId id="2076137927" r:id="rId30"/>
    <p:sldId id="335" r:id="rId31"/>
    <p:sldId id="9980" r:id="rId32"/>
    <p:sldId id="2076137925" r:id="rId33"/>
    <p:sldId id="265" r:id="rId34"/>
    <p:sldId id="266" r:id="rId35"/>
    <p:sldId id="1387" r:id="rId36"/>
    <p:sldId id="1386" r:id="rId37"/>
  </p:sldIdLst>
  <p:sldSz cx="12436475" cy="6994525"/>
  <p:notesSz cx="6858000" cy="9144000"/>
  <p:custDataLst>
    <p:tags r:id="rId40"/>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23"/>
            <p14:sldId id="2076137924"/>
            <p14:sldId id="2076137911"/>
          </p14:sldIdLst>
        </p14:section>
        <p14:section name="Main Section" id="{DBA7CB84-7B66-4E24-AC1A-2003CF831DC5}">
          <p14:sldIdLst>
            <p14:sldId id="1370"/>
            <p14:sldId id="1841"/>
            <p14:sldId id="11927"/>
            <p14:sldId id="9897"/>
            <p14:sldId id="2076137928"/>
            <p14:sldId id="9899"/>
            <p14:sldId id="9902"/>
            <p14:sldId id="10023"/>
            <p14:sldId id="9901"/>
            <p14:sldId id="2076137930"/>
            <p14:sldId id="9904"/>
            <p14:sldId id="10055"/>
            <p14:sldId id="2076136696"/>
            <p14:sldId id="9927"/>
            <p14:sldId id="2076136697"/>
            <p14:sldId id="9905"/>
            <p14:sldId id="9970"/>
            <p14:sldId id="9983"/>
            <p14:sldId id="10017"/>
            <p14:sldId id="9984"/>
            <p14:sldId id="9975"/>
            <p14:sldId id="336"/>
            <p14:sldId id="2076137927"/>
            <p14:sldId id="335"/>
            <p14:sldId id="9980"/>
            <p14:sldId id="2076137925"/>
            <p14:sldId id="265"/>
            <p14:sldId id="266"/>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66803" autoAdjust="0"/>
  </p:normalViewPr>
  <p:slideViewPr>
    <p:cSldViewPr>
      <p:cViewPr varScale="1">
        <p:scale>
          <a:sx n="73" d="100"/>
          <a:sy n="73" d="100"/>
        </p:scale>
        <p:origin x="54" y="306"/>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4/29/2020 12:33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4/29/2020 12:31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READ COMMITTED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Specifies that statements cannot read data that has been modified but not committed by other transactions. This prevents dirty reads. Data can be changed by other transactions between individual statements within the current transaction, resulting in nonrepeatable reads or phantom data. This option is the SQL Server default.</a:t>
            </a:r>
          </a:p>
          <a:p>
            <a:r>
              <a:rPr lang="en-US" sz="1200" b="0" i="0" kern="1200" dirty="0">
                <a:solidFill>
                  <a:schemeClr val="tx1"/>
                </a:solidFill>
                <a:effectLst/>
                <a:latin typeface="+mn-lt"/>
                <a:ea typeface="+mn-ea"/>
                <a:cs typeface="+mn-cs"/>
              </a:rPr>
              <a:t>The behavior of READ COMMITTED depends on the setting of the READ_COMMITTED_SNAPSHOT database option: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OFF (the default on SQL Server), the Database Engine uses shared locks to prevent other transactions from modifying rows while the current transaction is running a read operation. The shared locks also block the statement from reading rows modified by other transactions until the other transaction is completed. The shared lock type determines when it will be released. Row locks are released before the next row is processed. Page locks are released when the next page is read, and table locks are released when the statement finishes.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READ_COMMITTED_SNAPSHOT is set to ON (the default on SQL Azure Database), the Database Engine uses row versioning to present each statement with a </a:t>
            </a:r>
            <a:r>
              <a:rPr lang="en-US" sz="1200" b="0" i="0" kern="1200" dirty="0" err="1">
                <a:solidFill>
                  <a:schemeClr val="tx1"/>
                </a:solidFill>
                <a:effectLst/>
                <a:latin typeface="+mn-lt"/>
                <a:ea typeface="+mn-ea"/>
                <a:cs typeface="+mn-cs"/>
              </a:rPr>
              <a:t>transactionally</a:t>
            </a:r>
            <a:r>
              <a:rPr lang="en-US" sz="1200" b="0" i="0" kern="1200" dirty="0">
                <a:solidFill>
                  <a:schemeClr val="tx1"/>
                </a:solidFill>
                <a:effectLst/>
                <a:latin typeface="+mn-lt"/>
                <a:ea typeface="+mn-ea"/>
                <a:cs typeface="+mn-cs"/>
              </a:rPr>
              <a:t> consistent snapshot of the data as it existed at the start of the statement. Locks are not used to protect the data from updates by other transactions.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https://docs.microsoft.com/en-us/sql/t-sql/statements/set-transaction-isolation-level-transact-sql?view=sql-server-2017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4/29/2020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4/29/2020 12:31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199763611"/>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29140929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5497395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4225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383" r:id="rId36"/>
    <p:sldLayoutId id="2147484384" r:id="rId37"/>
    <p:sldLayoutId id="2147484385" r:id="rId38"/>
    <p:sldLayoutId id="2147484386" r:id="rId3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DW Optimization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2, Optimize &amp; Query: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CSA10P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35600990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873933" y="1142880"/>
            <a:ext cx="6343116" cy="4101935"/>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partitionedOrderTable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    DISTRIBUTION</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    PARTITION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00"/>
                </a:solidFill>
                <a:latin typeface="Calibri" panose="020F0502020204030204" pitchFamily="34" charset="0"/>
                <a:cs typeface="Calibri" panose="020F0502020204030204" pitchFamily="34" charset="0"/>
              </a:rPr>
              <a:t>    [Date] </a:t>
            </a:r>
            <a:r>
              <a:rPr lang="en-US" sz="1224" dirty="0">
                <a:solidFill>
                  <a:srgbClr val="0000FF"/>
                </a:solidFill>
                <a:latin typeface="Calibri" panose="020F0502020204030204" pitchFamily="34" charset="0"/>
                <a:cs typeface="Calibri" panose="020F0502020204030204" pitchFamily="34" charset="0"/>
              </a:rPr>
              <a:t>RANGE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RIGHT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FOR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VALUES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'2000-01-01'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'2001-01-01'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'2002-01-01’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a:t>
            </a:r>
          </a:p>
          <a:p>
            <a:pPr defTabSz="932597">
              <a:defRPr/>
            </a:pPr>
            <a:r>
              <a:rPr lang="en-US" sz="1224" dirty="0">
                <a:solidFill>
                  <a:srgbClr val="FF0000"/>
                </a:solidFill>
                <a:latin typeface="Calibri" panose="020F0502020204030204" pitchFamily="34" charset="0"/>
                <a:cs typeface="Calibri" panose="020F0502020204030204" pitchFamily="34" charset="0"/>
              </a:rPr>
              <a:t>    '2003-01-01'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'2004-01-01'</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 '2005-01-01'</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35794" y="1142881"/>
            <a:ext cx="5003401" cy="5366790"/>
          </a:xfrm>
        </p:spPr>
        <p:txBody>
          <a:bodyPr/>
          <a:lstStyle/>
          <a:p>
            <a:r>
              <a:rPr lang="en-US" dirty="0">
                <a:solidFill>
                  <a:schemeClr val="tx2"/>
                </a:solidFill>
              </a:rPr>
              <a:t>Overview</a:t>
            </a:r>
          </a:p>
          <a:p>
            <a:pPr lvl="1">
              <a:spcBef>
                <a:spcPts val="612"/>
              </a:spcBef>
            </a:pPr>
            <a:r>
              <a:rPr lang="en-US" dirty="0"/>
              <a:t>Table partitions divide data into smaller groups</a:t>
            </a:r>
          </a:p>
          <a:p>
            <a:pPr lvl="1">
              <a:spcBef>
                <a:spcPts val="612"/>
              </a:spcBef>
            </a:pPr>
            <a:r>
              <a:rPr lang="en-US" dirty="0"/>
              <a:t>In most cases, partitions are created on a date column</a:t>
            </a:r>
          </a:p>
          <a:p>
            <a:pPr lvl="1">
              <a:spcBef>
                <a:spcPts val="612"/>
              </a:spcBef>
            </a:pPr>
            <a:r>
              <a:rPr lang="en-US" dirty="0"/>
              <a:t>Supported on all table types</a:t>
            </a:r>
          </a:p>
          <a:p>
            <a:pPr lvl="1">
              <a:spcBef>
                <a:spcPts val="612"/>
              </a:spcBef>
            </a:pPr>
            <a:r>
              <a:rPr lang="en-US" dirty="0"/>
              <a:t>RANGE RIGHT – Used for time partitions</a:t>
            </a:r>
          </a:p>
          <a:p>
            <a:pPr lvl="1">
              <a:spcBef>
                <a:spcPts val="612"/>
              </a:spcBef>
              <a:spcAft>
                <a:spcPts val="1224"/>
              </a:spcAft>
            </a:pPr>
            <a:r>
              <a:rPr lang="en-US" dirty="0"/>
              <a:t>RANGE LEFT – Used for number partitions</a:t>
            </a:r>
          </a:p>
          <a:p>
            <a:r>
              <a:rPr lang="en-US" dirty="0">
                <a:solidFill>
                  <a:schemeClr val="tx2"/>
                </a:solidFill>
              </a:rPr>
              <a:t>Benefits</a:t>
            </a:r>
          </a:p>
          <a:p>
            <a:pPr lvl="1">
              <a:spcBef>
                <a:spcPts val="612"/>
              </a:spcBef>
            </a:pPr>
            <a:r>
              <a:rPr lang="en-US" dirty="0"/>
              <a:t>Improves efficiency and performance of loading and querying by limiting the scope to subset of data.</a:t>
            </a:r>
          </a:p>
          <a:p>
            <a:pPr lvl="1">
              <a:spcBef>
                <a:spcPts val="612"/>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35795" y="227015"/>
            <a:ext cx="5325242" cy="754061"/>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711502" y="1655764"/>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602715" y="1760407"/>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7648" y="1985913"/>
          <a:ext cx="2664050" cy="3722055"/>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342015">
                <a:tc>
                  <a:txBody>
                    <a:bodyPr/>
                    <a:lstStyle/>
                    <a:p>
                      <a:r>
                        <a:rPr lang="en-US" sz="900" dirty="0" err="1">
                          <a:solidFill>
                            <a:schemeClr val="bg1"/>
                          </a:solidFill>
                        </a:rPr>
                        <a:t>OrderId</a:t>
                      </a:r>
                      <a:endParaRPr lang="en-US" sz="900" dirty="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5336">
                <a:tc>
                  <a:txBody>
                    <a:bodyPr/>
                    <a:lstStyle/>
                    <a:p>
                      <a:r>
                        <a:rPr lang="en-US" sz="10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11-2-2018</a:t>
                      </a:r>
                    </a:p>
                  </a:txBody>
                  <a:tcPr marL="55563" marR="55563" marT="27781" marB="27781"/>
                </a:tc>
                <a:tc>
                  <a:txBody>
                    <a:bodyPr/>
                    <a:lstStyle/>
                    <a:p>
                      <a:r>
                        <a:rPr lang="en-US" sz="1000"/>
                        <a:t>V</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5336">
                <a:tc>
                  <a:txBody>
                    <a:bodyPr/>
                    <a:lstStyle/>
                    <a:p>
                      <a:r>
                        <a:rPr lang="en-US" sz="10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5336">
                <a:tc>
                  <a:txBody>
                    <a:bodyPr/>
                    <a:lstStyle/>
                    <a:p>
                      <a:r>
                        <a:rPr lang="en-US" sz="10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5336">
                <a:tc>
                  <a:txBody>
                    <a:bodyPr/>
                    <a:lstStyle/>
                    <a:p>
                      <a:r>
                        <a:rPr lang="en-US" sz="10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V</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5336">
                <a:tc>
                  <a:txBody>
                    <a:bodyPr/>
                    <a:lstStyle/>
                    <a:p>
                      <a:r>
                        <a:rPr kumimoji="0" lang="en-US" sz="1000" u="none" strike="noStrike" kern="1200" cap="none" spc="0" normalizeH="0" baseline="0" noProof="0">
                          <a:ln>
                            <a:noFill/>
                          </a:ln>
                          <a:effectLst/>
                          <a:uLnTx/>
                          <a:uFillTx/>
                        </a:rPr>
                        <a:t>82147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Q</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5336">
                <a:tc>
                  <a:txBody>
                    <a:bodyPr/>
                    <a:lstStyle/>
                    <a:p>
                      <a:r>
                        <a:rPr kumimoji="0" lang="en-US" sz="1000" u="none" strike="noStrike" kern="1200" cap="none" spc="0" normalizeH="0" baseline="0" noProof="0">
                          <a:ln>
                            <a:noFill/>
                          </a:ln>
                          <a:effectLst/>
                          <a:uLnTx/>
                          <a:uFillTx/>
                        </a:rPr>
                        <a:t>86881</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5563" marR="55563" marT="27781" marB="27781"/>
                </a:tc>
                <a:tc>
                  <a:txBody>
                    <a:bodyPr/>
                    <a:lstStyle/>
                    <a:p>
                      <a:r>
                        <a:rPr lang="en-US" sz="1000"/>
                        <a:t>D</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5336">
                <a:tc>
                  <a:txBody>
                    <a:bodyPr/>
                    <a:lstStyle/>
                    <a:p>
                      <a:r>
                        <a:rPr kumimoji="0" lang="en-US" sz="1000" u="none" strike="noStrike" kern="1200" cap="none" spc="0" normalizeH="0" baseline="0" noProof="0" dirty="0">
                          <a:ln>
                            <a:noFill/>
                          </a:ln>
                          <a:effectLst/>
                          <a:uLnTx/>
                          <a:uFillTx/>
                        </a:rPr>
                        <a:t>93080</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1000"/>
                        <a:t>11-3-2018</a:t>
                      </a:r>
                    </a:p>
                  </a:txBody>
                  <a:tcPr marL="55563" marR="55563" marT="27781" marB="27781"/>
                </a:tc>
                <a:tc>
                  <a:txBody>
                    <a:bodyPr/>
                    <a:lstStyle/>
                    <a:p>
                      <a:r>
                        <a:rPr lang="en-US" sz="1000"/>
                        <a:t>R</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5336">
                <a:tc>
                  <a:txBody>
                    <a:bodyPr/>
                    <a:lstStyle/>
                    <a:p>
                      <a:r>
                        <a:rPr kumimoji="0" lang="en-US" sz="1000" u="none" strike="noStrike" kern="1200" cap="none" spc="0" normalizeH="0" baseline="0" noProof="0">
                          <a:ln>
                            <a:noFill/>
                          </a:ln>
                          <a:effectLst/>
                          <a:uLnTx/>
                          <a:uFillTx/>
                        </a:rPr>
                        <a:t>94156</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S</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5336">
                <a:tc>
                  <a:txBody>
                    <a:bodyPr/>
                    <a:lstStyle/>
                    <a:p>
                      <a:r>
                        <a:rPr kumimoji="0" lang="en-US" sz="1000" u="none" strike="noStrike" kern="1200" cap="none" spc="0" normalizeH="0" baseline="0" noProof="0">
                          <a:ln>
                            <a:noFill/>
                          </a:ln>
                          <a:effectLst/>
                          <a:uLnTx/>
                          <a:uFillTx/>
                        </a:rPr>
                        <a:t>96250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Q</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5336">
                <a:tc>
                  <a:txBody>
                    <a:bodyPr/>
                    <a:lstStyle/>
                    <a:p>
                      <a:r>
                        <a:rPr kumimoji="0" lang="en-US" sz="1000" u="none" strike="noStrike" kern="1200" cap="none" spc="0" normalizeH="0" baseline="0" noProof="0">
                          <a:ln>
                            <a:noFill/>
                          </a:ln>
                          <a:effectLst/>
                          <a:uLnTx/>
                          <a:uFillTx/>
                        </a:rPr>
                        <a:t>98799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R</a:t>
                      </a:r>
                    </a:p>
                  </a:txBody>
                  <a:tcPr marL="55563" marR="55563" marT="27781" marB="27781"/>
                </a:tc>
                <a:tc>
                  <a:txBody>
                    <a:bodyPr/>
                    <a:lstStyle/>
                    <a:p>
                      <a:r>
                        <a:rPr lang="en-US" sz="10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5336">
                <a:tc>
                  <a:txBody>
                    <a:bodyPr/>
                    <a:lstStyle/>
                    <a:p>
                      <a:r>
                        <a:rPr kumimoji="0" lang="en-US" sz="1000" u="none" strike="noStrike" kern="1200" cap="none" spc="0" normalizeH="0" baseline="0" noProof="0" dirty="0">
                          <a:ln>
                            <a:noFill/>
                          </a:ln>
                          <a:effectLst/>
                          <a:uLnTx/>
                          <a:uFillTx/>
                        </a:rPr>
                        <a:t>98015</a:t>
                      </a:r>
                      <a:endParaRPr lang="en-US" sz="10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5336">
                <a:tc>
                  <a:txBody>
                    <a:bodyPr/>
                    <a:lstStyle/>
                    <a:p>
                      <a:r>
                        <a:rPr kumimoji="0" lang="en-US" sz="1000" u="none" strike="noStrike" kern="1200" cap="none" spc="0" normalizeH="0" baseline="0" noProof="0">
                          <a:ln>
                            <a:noFill/>
                          </a:ln>
                          <a:effectLst/>
                          <a:uLnTx/>
                          <a:uFillTx/>
                        </a:rPr>
                        <a:t>98310</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D</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5336">
                <a:tc>
                  <a:txBody>
                    <a:bodyPr/>
                    <a:lstStyle/>
                    <a:p>
                      <a:r>
                        <a:rPr kumimoji="0" lang="en-US" sz="1000" u="none" strike="noStrike" kern="1200" cap="none" spc="0" normalizeH="0" baseline="0" noProof="0">
                          <a:ln>
                            <a:noFill/>
                          </a:ln>
                          <a:effectLst/>
                          <a:uLnTx/>
                          <a:uFillTx/>
                        </a:rPr>
                        <a:t>98979</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Z</a:t>
                      </a:r>
                    </a:p>
                  </a:txBody>
                  <a:tcPr marL="55563" marR="55563" marT="27781" marB="27781"/>
                </a:tc>
                <a:tc>
                  <a:txBody>
                    <a:bodyPr/>
                    <a:lstStyle/>
                    <a:p>
                      <a:r>
                        <a:rPr lang="en-US" sz="10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5336">
                <a:tc>
                  <a:txBody>
                    <a:bodyPr/>
                    <a:lstStyle/>
                    <a:p>
                      <a:r>
                        <a:rPr kumimoji="0" lang="en-US" sz="1000" u="none" strike="noStrike" kern="1200" cap="none" spc="0" normalizeH="0" baseline="0" noProof="0">
                          <a:ln>
                            <a:noFill/>
                          </a:ln>
                          <a:effectLst/>
                          <a:uLnTx/>
                          <a:uFillTx/>
                        </a:rPr>
                        <a:t>98137</a:t>
                      </a:r>
                      <a:endParaRPr lang="en-US" sz="10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1000"/>
                        <a:t>T</a:t>
                      </a:r>
                    </a:p>
                  </a:txBody>
                  <a:tcPr marL="55563" marR="55563" marT="27781" marB="27781"/>
                </a:tc>
                <a:tc>
                  <a:txBody>
                    <a:bodyPr/>
                    <a:lstStyle/>
                    <a:p>
                      <a:r>
                        <a:rPr lang="en-US" sz="10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5336">
                <a:tc>
                  <a:txBody>
                    <a:bodyPr/>
                    <a:lstStyle/>
                    <a:p>
                      <a:pPr algn="ctr"/>
                      <a:r>
                        <a:rPr lang="en-US" sz="10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8807" y="1105473"/>
            <a:ext cx="2427651" cy="259690"/>
          </a:xfrm>
        </p:spPr>
        <p:txBody>
          <a:bodyPr/>
          <a:lstStyle/>
          <a:p>
            <a:pPr>
              <a:spcBef>
                <a:spcPts val="612"/>
              </a:spcBef>
            </a:pPr>
            <a:r>
              <a:rPr lang="en-US" sz="1632" dirty="0">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35795" y="204985"/>
            <a:ext cx="11281479" cy="754061"/>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67361" y="1075508"/>
            <a:ext cx="0" cy="572371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512190" y="1100581"/>
            <a:ext cx="3369603" cy="47654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dirty="0">
                <a:solidFill>
                  <a:schemeClr val="tx2"/>
                </a:solidFill>
                <a:latin typeface="Segoe UI Semibold"/>
              </a:rPr>
              <a:t>Physical data distribution</a:t>
            </a:r>
            <a:br>
              <a:rPr lang="en-US" sz="1632" dirty="0">
                <a:solidFill>
                  <a:schemeClr val="tx2"/>
                </a:solidFill>
                <a:latin typeface="Segoe UI Semibold"/>
              </a:rPr>
            </a:br>
            <a:r>
              <a:rPr lang="en-US" sz="1224" dirty="0">
                <a:solidFill>
                  <a:schemeClr val="tx2"/>
                </a:solidFill>
                <a:latin typeface="Segoe UI"/>
              </a:rPr>
              <a:t>( Hash distribution (</a:t>
            </a:r>
            <a:r>
              <a:rPr lang="en-US" sz="1224" dirty="0" err="1">
                <a:solidFill>
                  <a:schemeClr val="tx2"/>
                </a:solidFill>
                <a:latin typeface="Segoe UI"/>
              </a:rPr>
              <a:t>OrderId</a:t>
            </a:r>
            <a:r>
              <a:rPr lang="en-US" sz="1224" dirty="0">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512190" y="1874534"/>
            <a:ext cx="2979607" cy="4924692"/>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620499" y="2767933"/>
          <a:ext cx="2664050" cy="1454823"/>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9910">
                <a:tc>
                  <a:txBody>
                    <a:bodyPr/>
                    <a:lstStyle/>
                    <a:p>
                      <a:r>
                        <a:rPr lang="en-US" sz="800" dirty="0"/>
                        <a:t>85016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800"/>
                        <a:t>11-2-2018</a:t>
                      </a:r>
                    </a:p>
                  </a:txBody>
                  <a:tcPr marL="55563" marR="55563" marT="27781" marB="27781"/>
                </a:tc>
                <a:tc>
                  <a:txBody>
                    <a:bodyPr/>
                    <a:lstStyle/>
                    <a:p>
                      <a:r>
                        <a:rPr lang="en-US" sz="800" dirty="0"/>
                        <a:t>V</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9910">
                <a:tc>
                  <a:txBody>
                    <a:bodyPr/>
                    <a:lstStyle/>
                    <a:p>
                      <a:r>
                        <a:rPr lang="en-US" sz="800" dirty="0"/>
                        <a:t>85018</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SP</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9910">
                <a:tc>
                  <a:txBody>
                    <a:bodyPr/>
                    <a:lstStyle/>
                    <a:p>
                      <a:r>
                        <a:rPr lang="en-US" sz="800" dirty="0"/>
                        <a:t>85216</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9910">
                <a:tc>
                  <a:txBody>
                    <a:bodyPr/>
                    <a:lstStyle/>
                    <a:p>
                      <a:r>
                        <a:rPr lang="en-US" sz="800" dirty="0"/>
                        <a:t>85395</a:t>
                      </a:r>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V</a:t>
                      </a:r>
                    </a:p>
                  </a:txBody>
                  <a:tcPr marL="55563" marR="55563" marT="27781" marB="27781"/>
                </a:tc>
                <a:tc>
                  <a:txBody>
                    <a:bodyPr/>
                    <a:lstStyle/>
                    <a:p>
                      <a:r>
                        <a:rPr lang="en-US" sz="800" dirty="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9910">
                <a:tc>
                  <a:txBody>
                    <a:bodyPr/>
                    <a:lstStyle/>
                    <a:p>
                      <a:r>
                        <a:rPr kumimoji="0" lang="en-US" sz="800" u="none" strike="noStrike" kern="1200" cap="none" spc="0" normalizeH="0" baseline="0" noProof="0">
                          <a:ln>
                            <a:noFill/>
                          </a:ln>
                          <a:effectLst/>
                          <a:uLnTx/>
                          <a:uFillTx/>
                        </a:rPr>
                        <a:t>82147</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Q</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9910">
                <a:tc>
                  <a:txBody>
                    <a:bodyPr/>
                    <a:lstStyle/>
                    <a:p>
                      <a:r>
                        <a:rPr kumimoji="0" lang="en-US" sz="800" u="none" strike="noStrike" kern="1200" cap="none" spc="0" normalizeH="0" baseline="0" noProof="0">
                          <a:ln>
                            <a:noFill/>
                          </a:ln>
                          <a:effectLst/>
                          <a:uLnTx/>
                          <a:uFillTx/>
                        </a:rPr>
                        <a:t>86881</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5563" marR="55563" marT="27781" marB="27781"/>
                </a:tc>
                <a:tc>
                  <a:txBody>
                    <a:bodyPr/>
                    <a:lstStyle/>
                    <a:p>
                      <a:r>
                        <a:rPr lang="en-US" sz="800"/>
                        <a:t>D</a:t>
                      </a:r>
                    </a:p>
                  </a:txBody>
                  <a:tcPr marL="55563" marR="55563" marT="27781" marB="27781"/>
                </a:tc>
                <a:tc>
                  <a:txBody>
                    <a:bodyPr/>
                    <a:lstStyle/>
                    <a:p>
                      <a:r>
                        <a:rPr lang="en-US" sz="800" dirty="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9910">
                <a:tc>
                  <a:txBody>
                    <a:bodyPr/>
                    <a:lstStyle/>
                    <a:p>
                      <a:pPr algn="ctr"/>
                      <a:r>
                        <a:rPr lang="en-US" sz="8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620499" y="4518262"/>
          <a:ext cx="2664050" cy="1829916"/>
        </p:xfrm>
        <a:graphic>
          <a:graphicData uri="http://schemas.openxmlformats.org/drawingml/2006/table">
            <a:tbl>
              <a:tblPr firstRow="1" bandRow="1">
                <a:tableStyleId>{69CF1AB2-1976-4502-BF36-3FF5EA218861}</a:tableStyleId>
              </a:tblPr>
              <a:tblGrid>
                <a:gridCol w="691983">
                  <a:extLst>
                    <a:ext uri="{9D8B030D-6E8A-4147-A177-3AD203B41FA5}">
                      <a16:colId xmlns:a16="http://schemas.microsoft.com/office/drawing/2014/main" val="2330257518"/>
                    </a:ext>
                  </a:extLst>
                </a:gridCol>
                <a:gridCol w="777169">
                  <a:extLst>
                    <a:ext uri="{9D8B030D-6E8A-4147-A177-3AD203B41FA5}">
                      <a16:colId xmlns:a16="http://schemas.microsoft.com/office/drawing/2014/main" val="778469355"/>
                    </a:ext>
                  </a:extLst>
                </a:gridCol>
                <a:gridCol w="534304">
                  <a:extLst>
                    <a:ext uri="{9D8B030D-6E8A-4147-A177-3AD203B41FA5}">
                      <a16:colId xmlns:a16="http://schemas.microsoft.com/office/drawing/2014/main" val="3068263925"/>
                    </a:ext>
                  </a:extLst>
                </a:gridCol>
                <a:gridCol w="660594">
                  <a:extLst>
                    <a:ext uri="{9D8B030D-6E8A-4147-A177-3AD203B41FA5}">
                      <a16:colId xmlns:a16="http://schemas.microsoft.com/office/drawing/2014/main" val="40476078"/>
                    </a:ext>
                  </a:extLst>
                </a:gridCol>
              </a:tblGrid>
              <a:tr h="195453">
                <a:tc>
                  <a:txBody>
                    <a:bodyPr/>
                    <a:lstStyle/>
                    <a:p>
                      <a:r>
                        <a:rPr lang="en-US" sz="900" err="1">
                          <a:solidFill>
                            <a:schemeClr val="bg1"/>
                          </a:solidFill>
                        </a:rPr>
                        <a:t>OrderId</a:t>
                      </a:r>
                      <a:endParaRPr lang="en-US" sz="900">
                        <a:solidFill>
                          <a:schemeClr val="bg1"/>
                        </a:solidFill>
                      </a:endParaRPr>
                    </a:p>
                  </a:txBody>
                  <a:tcPr marL="55563" marR="55563" marT="27781" marB="2778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5563" marR="55563" marT="27781" marB="27781">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5563" marR="55563" marT="27781" marB="2778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81607">
                <a:tc>
                  <a:txBody>
                    <a:bodyPr/>
                    <a:lstStyle/>
                    <a:p>
                      <a:r>
                        <a:rPr kumimoji="0" lang="en-US" sz="800" u="none" strike="noStrike" kern="1200" cap="none" spc="0" normalizeH="0" baseline="0" noProof="0" dirty="0">
                          <a:ln>
                            <a:noFill/>
                          </a:ln>
                          <a:effectLst/>
                          <a:uLnTx/>
                          <a:uFillTx/>
                        </a:rPr>
                        <a:t>93080</a:t>
                      </a:r>
                      <a:endParaRPr lang="en-US" sz="800" dirty="0"/>
                    </a:p>
                  </a:txBody>
                  <a:tcPr marL="55563" marR="55563" marT="27781" marB="27781">
                    <a:lnL w="12700" cap="flat" cmpd="sng" algn="ctr">
                      <a:solidFill>
                        <a:schemeClr val="tx1"/>
                      </a:solidFill>
                      <a:prstDash val="solid"/>
                      <a:round/>
                      <a:headEnd type="none" w="med" len="med"/>
                      <a:tailEnd type="none" w="med" len="med"/>
                    </a:lnL>
                  </a:tcPr>
                </a:tc>
                <a:tc>
                  <a:txBody>
                    <a:bodyPr/>
                    <a:lstStyle/>
                    <a:p>
                      <a:r>
                        <a:rPr lang="en-US" sz="800"/>
                        <a:t>11-3-2018</a:t>
                      </a:r>
                    </a:p>
                  </a:txBody>
                  <a:tcPr marL="55563" marR="55563" marT="27781" marB="27781"/>
                </a:tc>
                <a:tc>
                  <a:txBody>
                    <a:bodyPr/>
                    <a:lstStyle/>
                    <a:p>
                      <a:r>
                        <a:rPr lang="en-US" sz="800"/>
                        <a:t>R</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81607">
                <a:tc>
                  <a:txBody>
                    <a:bodyPr/>
                    <a:lstStyle/>
                    <a:p>
                      <a:r>
                        <a:rPr kumimoji="0" lang="en-US" sz="800" u="none" strike="noStrike" kern="1200" cap="none" spc="0" normalizeH="0" baseline="0" noProof="0">
                          <a:ln>
                            <a:noFill/>
                          </a:ln>
                          <a:effectLst/>
                          <a:uLnTx/>
                          <a:uFillTx/>
                        </a:rPr>
                        <a:t>94156</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S</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81607">
                <a:tc>
                  <a:txBody>
                    <a:bodyPr/>
                    <a:lstStyle/>
                    <a:p>
                      <a:r>
                        <a:rPr kumimoji="0" lang="en-US" sz="800" u="none" strike="noStrike" kern="1200" cap="none" spc="0" normalizeH="0" baseline="0" noProof="0">
                          <a:ln>
                            <a:noFill/>
                          </a:ln>
                          <a:effectLst/>
                          <a:uLnTx/>
                          <a:uFillTx/>
                        </a:rPr>
                        <a:t>96250</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Q</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81607">
                <a:tc>
                  <a:txBody>
                    <a:bodyPr/>
                    <a:lstStyle/>
                    <a:p>
                      <a:r>
                        <a:rPr kumimoji="0" lang="en-US" sz="800" u="none" strike="noStrike" kern="1200" cap="none" spc="0" normalizeH="0" baseline="0" noProof="0">
                          <a:ln>
                            <a:noFill/>
                          </a:ln>
                          <a:effectLst/>
                          <a:uLnTx/>
                          <a:uFillTx/>
                        </a:rPr>
                        <a:t>98799</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R</a:t>
                      </a:r>
                    </a:p>
                  </a:txBody>
                  <a:tcPr marL="55563" marR="55563" marT="27781" marB="27781"/>
                </a:tc>
                <a:tc>
                  <a:txBody>
                    <a:bodyPr/>
                    <a:lstStyle/>
                    <a:p>
                      <a:r>
                        <a:rPr lang="en-US" sz="800"/>
                        <a:t>NL</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81607">
                <a:tc>
                  <a:txBody>
                    <a:bodyPr/>
                    <a:lstStyle/>
                    <a:p>
                      <a:r>
                        <a:rPr kumimoji="0" lang="en-US" sz="800" u="none" strike="noStrike" kern="1200" cap="none" spc="0" normalizeH="0" baseline="0" noProof="0" dirty="0">
                          <a:ln>
                            <a:noFill/>
                          </a:ln>
                          <a:effectLst/>
                          <a:uLnTx/>
                          <a:uFillTx/>
                        </a:rPr>
                        <a:t>98015</a:t>
                      </a:r>
                      <a:endParaRPr lang="en-US" sz="800" dirty="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T</a:t>
                      </a:r>
                    </a:p>
                  </a:txBody>
                  <a:tcPr marL="55563" marR="55563" marT="27781" marB="27781"/>
                </a:tc>
                <a:tc>
                  <a:txBody>
                    <a:bodyPr/>
                    <a:lstStyle/>
                    <a:p>
                      <a:r>
                        <a:rPr lang="en-US" sz="800"/>
                        <a:t>UK</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81607">
                <a:tc>
                  <a:txBody>
                    <a:bodyPr/>
                    <a:lstStyle/>
                    <a:p>
                      <a:r>
                        <a:rPr kumimoji="0" lang="en-US" sz="800" u="none" strike="noStrike" kern="1200" cap="none" spc="0" normalizeH="0" baseline="0" noProof="0">
                          <a:ln>
                            <a:noFill/>
                          </a:ln>
                          <a:effectLst/>
                          <a:uLnTx/>
                          <a:uFillTx/>
                        </a:rPr>
                        <a:t>98310</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D</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81607">
                <a:tc>
                  <a:txBody>
                    <a:bodyPr/>
                    <a:lstStyle/>
                    <a:p>
                      <a:r>
                        <a:rPr kumimoji="0" lang="en-US" sz="800" u="none" strike="noStrike" kern="1200" cap="none" spc="0" normalizeH="0" baseline="0" noProof="0">
                          <a:ln>
                            <a:noFill/>
                          </a:ln>
                          <a:effectLst/>
                          <a:uLnTx/>
                          <a:uFillTx/>
                        </a:rPr>
                        <a:t>98979</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Z</a:t>
                      </a:r>
                    </a:p>
                  </a:txBody>
                  <a:tcPr marL="55563" marR="55563" marT="27781" marB="27781"/>
                </a:tc>
                <a:tc>
                  <a:txBody>
                    <a:bodyPr/>
                    <a:lstStyle/>
                    <a:p>
                      <a:r>
                        <a:rPr lang="en-US" sz="800"/>
                        <a:t>DE</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81607">
                <a:tc>
                  <a:txBody>
                    <a:bodyPr/>
                    <a:lstStyle/>
                    <a:p>
                      <a:r>
                        <a:rPr kumimoji="0" lang="en-US" sz="800" u="none" strike="noStrike" kern="1200" cap="none" spc="0" normalizeH="0" baseline="0" noProof="0">
                          <a:ln>
                            <a:noFill/>
                          </a:ln>
                          <a:effectLst/>
                          <a:uLnTx/>
                          <a:uFillTx/>
                        </a:rPr>
                        <a:t>98137</a:t>
                      </a:r>
                      <a:endParaRPr lang="en-US" sz="800"/>
                    </a:p>
                  </a:txBody>
                  <a:tcPr marL="55563" marR="55563" marT="27781" marB="27781">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5563" marR="55563" marT="27781" marB="27781"/>
                </a:tc>
                <a:tc>
                  <a:txBody>
                    <a:bodyPr/>
                    <a:lstStyle/>
                    <a:p>
                      <a:r>
                        <a:rPr lang="en-US" sz="800"/>
                        <a:t>T</a:t>
                      </a:r>
                    </a:p>
                  </a:txBody>
                  <a:tcPr marL="55563" marR="55563" marT="27781" marB="27781"/>
                </a:tc>
                <a:tc>
                  <a:txBody>
                    <a:bodyPr/>
                    <a:lstStyle/>
                    <a:p>
                      <a:r>
                        <a:rPr lang="en-US" sz="800"/>
                        <a:t>FR</a:t>
                      </a:r>
                    </a:p>
                  </a:txBody>
                  <a:tcPr marL="55563" marR="55563" marT="27781" marB="27781">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81607">
                <a:tc>
                  <a:txBody>
                    <a:bodyPr/>
                    <a:lstStyle/>
                    <a:p>
                      <a:pPr algn="ctr"/>
                      <a:r>
                        <a:rPr lang="en-US" sz="800"/>
                        <a:t>…</a:t>
                      </a:r>
                    </a:p>
                  </a:txBody>
                  <a:tcPr marL="55563" marR="55563" marT="27781" marB="2778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a:t>…</a:t>
                      </a:r>
                    </a:p>
                  </a:txBody>
                  <a:tcPr marL="55563" marR="55563" marT="27781" marB="27781">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5563" marR="55563" marT="27781" marB="2778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612980" y="2577039"/>
            <a:ext cx="1391070"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a:latin typeface="Segoe UI"/>
              </a:rPr>
              <a:t>11-2-2018 partition</a:t>
            </a:r>
            <a:endParaRPr lang="en-US" sz="1122">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624828" y="4313178"/>
            <a:ext cx="1391070" cy="19475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a:latin typeface="Segoe UI"/>
              </a:rPr>
              <a:t>11-3-2018 partition</a:t>
            </a:r>
            <a:endParaRPr lang="en-US" sz="1122">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843065" y="3757845"/>
            <a:ext cx="2864793" cy="25969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632">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624827" y="1943521"/>
            <a:ext cx="2758446" cy="4061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1224" dirty="0">
                <a:latin typeface="Segoe UI Semibold"/>
              </a:rPr>
              <a:t>Distribution1 </a:t>
            </a:r>
            <a:br>
              <a:rPr lang="en-US" sz="1224" dirty="0">
                <a:latin typeface="Segoe UI Semibold"/>
              </a:rPr>
            </a:br>
            <a:r>
              <a:rPr lang="en-US" sz="1224" dirty="0">
                <a:latin typeface="Segoe UI Semibold"/>
              </a:rPr>
              <a:t>(</a:t>
            </a:r>
            <a:r>
              <a:rPr lang="en-US" sz="1071" dirty="0" err="1">
                <a:latin typeface="Segoe UI Semibold"/>
              </a:rPr>
              <a:t>OrderId</a:t>
            </a:r>
            <a:r>
              <a:rPr lang="en-US" sz="1071" dirty="0">
                <a:latin typeface="Segoe UI Semibold"/>
              </a:rPr>
              <a:t> 80,000 – 100,000)</a:t>
            </a:r>
            <a:endParaRPr lang="en-US" sz="1224"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881793" y="3232841"/>
            <a:ext cx="503672" cy="53553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Bef>
                <a:spcPts val="612"/>
              </a:spcBef>
              <a:spcAft>
                <a:spcPts val="612"/>
              </a:spcAft>
              <a:defRPr/>
            </a:pPr>
            <a:r>
              <a:rPr lang="en-US" sz="3366">
                <a:latin typeface="Segoe UI"/>
              </a:rPr>
              <a:t>…</a:t>
            </a:r>
            <a:endParaRPr lang="en-US" sz="3366">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843065" y="4518262"/>
            <a:ext cx="4237144" cy="18256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91436" indent="-291436" defTabSz="932384">
              <a:spcBef>
                <a:spcPts val="612"/>
              </a:spcBef>
              <a:spcAft>
                <a:spcPts val="612"/>
              </a:spcAft>
              <a:buFont typeface="Arial" panose="020B0604020202020204" pitchFamily="34" charset="0"/>
              <a:buChar char="•"/>
              <a:defRPr/>
            </a:pPr>
            <a:r>
              <a:rPr lang="en-US" sz="1632">
                <a:latin typeface="Segoe UI"/>
              </a:rPr>
              <a:t>Each shard is partitioned with the same date partitions</a:t>
            </a:r>
          </a:p>
          <a:p>
            <a:pPr marL="291436" indent="-291436" defTabSz="932384">
              <a:spcBef>
                <a:spcPts val="612"/>
              </a:spcBef>
              <a:spcAft>
                <a:spcPts val="612"/>
              </a:spcAft>
              <a:buFont typeface="Arial" panose="020B0604020202020204" pitchFamily="34" charset="0"/>
              <a:buChar char="•"/>
              <a:defRPr/>
            </a:pPr>
            <a:r>
              <a:rPr lang="en-US" sz="1632">
                <a:latin typeface="Segoe UI"/>
              </a:rPr>
              <a:t>A minimum of 1 million rows per distribution and partition is needed for optimal compression and performance of clustered Columnstore tables</a:t>
            </a:r>
            <a:endParaRPr lang="en-US" sz="1632">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35795" y="227014"/>
            <a:ext cx="6996770" cy="773112"/>
          </a:xfrm>
        </p:spPr>
        <p:txBody>
          <a:bodyPr/>
          <a:lstStyle/>
          <a:p>
            <a:r>
              <a:rPr lang="en-US"/>
              <a:t>Common table distribution methods</a:t>
            </a:r>
          </a:p>
        </p:txBody>
      </p:sp>
      <p:sp>
        <p:nvSpPr>
          <p:cNvPr id="11" name="Text Placeholder 10"/>
          <p:cNvSpPr>
            <a:spLocks noGrp="1"/>
          </p:cNvSpPr>
          <p:nvPr>
            <p:ph type="body" sz="quarter" idx="4294967295"/>
          </p:nvPr>
        </p:nvSpPr>
        <p:spPr>
          <a:xfrm>
            <a:off x="882" y="1666057"/>
            <a:ext cx="5676575" cy="1342853"/>
          </a:xfrm>
        </p:spPr>
        <p:txBody>
          <a:bodyPr/>
          <a:lstStyle/>
          <a:p>
            <a:pPr marL="291436" indent="-291436">
              <a:buFont typeface="Arial" panose="020B0604020202020204" pitchFamily="34" charset="0"/>
              <a:buChar char="•"/>
            </a:pPr>
            <a:endParaRPr lang="en-US" sz="1836">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35795" y="1580141"/>
          <a:ext cx="10240627" cy="4356535"/>
        </p:xfrm>
        <a:graphic>
          <a:graphicData uri="http://schemas.openxmlformats.org/drawingml/2006/table">
            <a:tbl>
              <a:tblPr/>
              <a:tblGrid>
                <a:gridCol w="2183915">
                  <a:extLst>
                    <a:ext uri="{9D8B030D-6E8A-4147-A177-3AD203B41FA5}">
                      <a16:colId xmlns:a16="http://schemas.microsoft.com/office/drawing/2014/main" val="20000"/>
                    </a:ext>
                  </a:extLst>
                </a:gridCol>
                <a:gridCol w="8056712">
                  <a:extLst>
                    <a:ext uri="{9D8B030D-6E8A-4147-A177-3AD203B41FA5}">
                      <a16:colId xmlns:a16="http://schemas.microsoft.com/office/drawing/2014/main" val="20002"/>
                    </a:ext>
                  </a:extLst>
                </a:gridCol>
              </a:tblGrid>
              <a:tr h="496032">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895" marT="93260" marB="93260">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71339">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Fact</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Use hash-distribution with clustered columnstore index.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COUNT(DISTINCT(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OVER PARTITION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most JOIN &lt;</a:t>
                      </a:r>
                      <a:r>
                        <a:rPr lang="en-US" sz="1200" kern="1200" err="1">
                          <a:solidFill>
                            <a:schemeClr val="tx1"/>
                          </a:solidFill>
                          <a:latin typeface="+mn-lt"/>
                          <a:ea typeface="+mn-ea"/>
                          <a:cs typeface="+mn-cs"/>
                        </a:rPr>
                        <a:t>table_name</a:t>
                      </a:r>
                      <a:r>
                        <a:rPr lang="en-US" sz="1200" kern="1200">
                          <a:solidFill>
                            <a:schemeClr val="tx1"/>
                          </a:solidFill>
                          <a:latin typeface="+mn-lt"/>
                          <a:ea typeface="+mn-ea"/>
                          <a:cs typeface="+mn-cs"/>
                        </a:rPr>
                        <a:t>&gt; ON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200" kern="1200">
                          <a:solidFill>
                            <a:schemeClr val="tx1"/>
                          </a:solidFill>
                          <a:latin typeface="+mn-lt"/>
                          <a:ea typeface="+mn-ea"/>
                          <a:cs typeface="+mn-cs"/>
                        </a:rPr>
                        <a:t>GROUP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200" kern="1200">
                        <a:solidFill>
                          <a:schemeClr val="tx1"/>
                        </a:solidFill>
                        <a:latin typeface="+mn-lt"/>
                        <a:ea typeface="+mn-ea"/>
                        <a:cs typeface="+mn-cs"/>
                      </a:endParaRP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6363">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replicated for smaller tables. If tables are too large to store on each Compute node, use hash-distributed.</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2801">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round-robin for the staging table. The load with CTAS is faster. Once the data is in the staging table, use INSERT…SELECT to move the data to production tables.</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35783" y="981076"/>
            <a:ext cx="5374194" cy="6174511"/>
          </a:xfrm>
        </p:spPr>
        <p:txBody>
          <a:bodyPr/>
          <a:lstStyle/>
          <a:p>
            <a:r>
              <a:rPr lang="en-US" sz="1632" dirty="0">
                <a:solidFill>
                  <a:schemeClr val="tx2"/>
                </a:solidFill>
              </a:rPr>
              <a:t>OVER clause</a:t>
            </a:r>
          </a:p>
          <a:p>
            <a:r>
              <a:rPr lang="en-US" sz="1428" dirty="0">
                <a:latin typeface="Segoe UI"/>
                <a:cs typeface="Segoe UI Semibold" panose="020B0702040204020203" pitchFamily="34" charset="0"/>
              </a:rPr>
              <a:t>Defines a window or specified set of rows within a query result set</a:t>
            </a:r>
          </a:p>
          <a:p>
            <a:r>
              <a:rPr lang="en-US" sz="1428" dirty="0">
                <a:latin typeface="Segoe UI"/>
                <a:cs typeface="Segoe UI Semibold" panose="020B0702040204020203" pitchFamily="34" charset="0"/>
              </a:rPr>
              <a:t>Computes a value for each row in the window</a:t>
            </a:r>
          </a:p>
          <a:p>
            <a:endParaRPr lang="en-US" sz="1428" dirty="0">
              <a:latin typeface="Segoe UI"/>
              <a:cs typeface="Segoe UI Semibold" panose="020B0702040204020203" pitchFamily="34" charset="0"/>
            </a:endParaRPr>
          </a:p>
          <a:p>
            <a:r>
              <a:rPr lang="en-US" sz="1632" dirty="0">
                <a:solidFill>
                  <a:schemeClr val="tx2"/>
                </a:solidFill>
              </a:rPr>
              <a:t>Aggregate functions</a:t>
            </a:r>
          </a:p>
          <a:p>
            <a:r>
              <a:rPr lang="en-US" sz="1428" dirty="0">
                <a:latin typeface="Segoe UI"/>
                <a:cs typeface="Segoe UI Semibold" panose="020B0702040204020203" pitchFamily="34" charset="0"/>
              </a:rPr>
              <a:t>COUNT, MAX, AVG, SUM, APPROX_COUNT_DISTINCT, MIN, STDEV, STDEVP, STRING_AGG, VAR, VARP, GROUPING, GROUPING_ID, COUNT_BIG, CHECKSUM_AGG</a:t>
            </a:r>
          </a:p>
          <a:p>
            <a:endParaRPr lang="en-US" sz="1428" dirty="0">
              <a:latin typeface="Segoe UI"/>
              <a:cs typeface="Segoe UI Semibold" panose="020B0702040204020203" pitchFamily="34" charset="0"/>
            </a:endParaRPr>
          </a:p>
          <a:p>
            <a:r>
              <a:rPr lang="en-US" sz="1632" dirty="0">
                <a:solidFill>
                  <a:schemeClr val="tx2"/>
                </a:solidFill>
              </a:rPr>
              <a:t>Ranking functions</a:t>
            </a:r>
          </a:p>
          <a:p>
            <a:r>
              <a:rPr lang="en-US" sz="1428" dirty="0">
                <a:latin typeface="Segoe UI"/>
                <a:cs typeface="Segoe UI Semibold" panose="020B0702040204020203" pitchFamily="34" charset="0"/>
              </a:rPr>
              <a:t>RANK, NTILE, DENSE_RANK, ROW_NUMBER</a:t>
            </a:r>
          </a:p>
          <a:p>
            <a:endParaRPr lang="en-US" sz="1428" dirty="0">
              <a:latin typeface="Segoe UI"/>
              <a:cs typeface="Segoe UI Semibold" panose="020B0702040204020203" pitchFamily="34" charset="0"/>
            </a:endParaRPr>
          </a:p>
          <a:p>
            <a:pPr lvl="0"/>
            <a:r>
              <a:rPr lang="en-US" sz="1632" dirty="0">
                <a:solidFill>
                  <a:schemeClr val="tx2"/>
                </a:solidFill>
              </a:rPr>
              <a:t>Analytical functions</a:t>
            </a:r>
          </a:p>
          <a:p>
            <a:pPr lvl="0"/>
            <a:r>
              <a:rPr lang="en-US" sz="1428" dirty="0">
                <a:latin typeface="Segoe UI"/>
                <a:cs typeface="Segoe UI Semibold" panose="020B0702040204020203" pitchFamily="34" charset="0"/>
              </a:rPr>
              <a:t>LAG, LEAD, FIRST_VALUE, LAST_VALUE, CUME_DIST, PERCENTILE_CONT, PERCENTILE_DISC, PERCENT_RANK</a:t>
            </a:r>
          </a:p>
          <a:p>
            <a:pPr lvl="0"/>
            <a:endParaRPr lang="en-US" sz="1428" dirty="0">
              <a:latin typeface="Segoe UI"/>
              <a:cs typeface="Segoe UI Semibold" panose="020B0702040204020203" pitchFamily="34" charset="0"/>
            </a:endParaRPr>
          </a:p>
          <a:p>
            <a:r>
              <a:rPr lang="en-US" sz="1632" dirty="0">
                <a:solidFill>
                  <a:schemeClr val="tx2"/>
                </a:solidFill>
              </a:rPr>
              <a:t>ROWS | RANGE</a:t>
            </a:r>
          </a:p>
          <a:p>
            <a:r>
              <a:rPr lang="en-US" sz="1428" dirty="0">
                <a:latin typeface="Segoe UI"/>
                <a:cs typeface="Segoe UI Semibold" panose="020B0702040204020203" pitchFamily="34" charset="0"/>
              </a:rPr>
              <a:t>PRECEDING, UNBOUNDING PRECEDING, CURRENT ROW, BETWEEN, FOLLOWING, UNBOUNDED FOLLOWING</a:t>
            </a:r>
          </a:p>
          <a:p>
            <a:endParaRPr lang="en-US" sz="1632"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6045320" y="981077"/>
            <a:ext cx="6387098" cy="159941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FF00FF"/>
                </a:solidFill>
                <a:latin typeface="Calibri" panose="020F0502020204030204" pitchFamily="34" charset="0"/>
                <a:cs typeface="Calibri" panose="020F0502020204030204" pitchFamily="34" charset="0"/>
              </a:rPr>
              <a:t>ROW_NUMBER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OVER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PARTITION</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ORDER</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DESC</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"Row Number"</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LastName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Sales</a:t>
            </a:r>
          </a:p>
          <a:p>
            <a:pPr defTabSz="932597">
              <a:defRPr/>
            </a:pPr>
            <a:r>
              <a:rPr lang="en-US" sz="1224" kern="0" dirty="0">
                <a:solidFill>
                  <a:srgbClr val="0000FF"/>
                </a:solidFill>
                <a:latin typeface="Calibri" panose="020F0502020204030204" pitchFamily="34" charset="0"/>
                <a:cs typeface="Calibri" panose="020F0502020204030204" pitchFamily="34" charset="0"/>
              </a:rPr>
              <a:t>WHERE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SalesYTD</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&lt;&gt;</a:t>
            </a:r>
            <a:r>
              <a:rPr lang="en-US" sz="1224" kern="0" dirty="0">
                <a:solidFill>
                  <a:srgbClr val="000000"/>
                </a:solidFill>
                <a:latin typeface="Calibri" panose="020F0502020204030204" pitchFamily="34" charset="0"/>
                <a:cs typeface="Calibri" panose="020F0502020204030204" pitchFamily="34" charset="0"/>
              </a:rPr>
              <a:t> 0  </a:t>
            </a:r>
          </a:p>
          <a:p>
            <a:pPr defTabSz="932597">
              <a:defRPr/>
            </a:pPr>
            <a:r>
              <a:rPr lang="en-US" sz="1224" kern="0" dirty="0">
                <a:solidFill>
                  <a:srgbClr val="0000FF"/>
                </a:solidFill>
                <a:latin typeface="Calibri" panose="020F0502020204030204" pitchFamily="34" charset="0"/>
                <a:cs typeface="Calibri" panose="020F0502020204030204" pitchFamily="34" charset="0"/>
              </a:rPr>
              <a:t>ORDER</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PostalCode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endParaRPr lang="en-US" sz="4488"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6027434" y="2974922"/>
          <a:ext cx="6235240" cy="3792584"/>
        </p:xfrm>
        <a:graphic>
          <a:graphicData uri="http://schemas.openxmlformats.org/drawingml/2006/table">
            <a:tbl>
              <a:tblPr firstRow="1" bandRow="1"/>
              <a:tblGrid>
                <a:gridCol w="1558810">
                  <a:extLst>
                    <a:ext uri="{9D8B030D-6E8A-4147-A177-3AD203B41FA5}">
                      <a16:colId xmlns:a16="http://schemas.microsoft.com/office/drawing/2014/main" val="161620943"/>
                    </a:ext>
                  </a:extLst>
                </a:gridCol>
                <a:gridCol w="1558810">
                  <a:extLst>
                    <a:ext uri="{9D8B030D-6E8A-4147-A177-3AD203B41FA5}">
                      <a16:colId xmlns:a16="http://schemas.microsoft.com/office/drawing/2014/main" val="1597923672"/>
                    </a:ext>
                  </a:extLst>
                </a:gridCol>
                <a:gridCol w="1558810">
                  <a:extLst>
                    <a:ext uri="{9D8B030D-6E8A-4147-A177-3AD203B41FA5}">
                      <a16:colId xmlns:a16="http://schemas.microsoft.com/office/drawing/2014/main" val="2014515867"/>
                    </a:ext>
                  </a:extLst>
                </a:gridCol>
                <a:gridCol w="1558810">
                  <a:extLst>
                    <a:ext uri="{9D8B030D-6E8A-4147-A177-3AD203B41FA5}">
                      <a16:colId xmlns:a16="http://schemas.microsoft.com/office/drawing/2014/main" val="1550025771"/>
                    </a:ext>
                  </a:extLst>
                </a:gridCol>
              </a:tblGrid>
              <a:tr h="310868">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3260" marR="93260" marT="46630" marB="46630">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8694">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3260" marR="93260" marT="46630" marB="46630">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3260" marR="93260" marT="46630" marB="46630">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Tree>
    <p:extLst>
      <p:ext uri="{BB962C8B-B14F-4D97-AF65-F5344CB8AC3E}">
        <p14:creationId xmlns:p14="http://schemas.microsoft.com/office/powerpoint/2010/main" val="17937752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35794" y="1142879"/>
            <a:ext cx="11561710" cy="995795"/>
          </a:xfrm>
        </p:spPr>
        <p:txBody>
          <a:bodyPr/>
          <a:lstStyle/>
          <a:p>
            <a:pPr lvl="0"/>
            <a:r>
              <a:rPr lang="en-US" sz="1632" dirty="0">
                <a:solidFill>
                  <a:schemeClr val="tx2"/>
                </a:solidFill>
              </a:rPr>
              <a:t>Analytical functions</a:t>
            </a:r>
          </a:p>
          <a:p>
            <a:pPr lvl="0"/>
            <a:r>
              <a:rPr lang="en-US" sz="1428"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6051278" y="2100868"/>
            <a:ext cx="6384315" cy="1939794"/>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--LAG Function</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SalesYear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err="1">
                <a:highlight>
                  <a:srgbClr val="FFFFFF"/>
                </a:highlight>
                <a:latin typeface="Calibri" panose="020F0502020204030204" pitchFamily="34" charset="0"/>
                <a:cs typeface="Calibri" panose="020F0502020204030204" pitchFamily="34" charset="0"/>
              </a:rPr>
              <a:t>SalesQuota</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CurrentQuota</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LAG</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SalesQuota</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PreviousQuota</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Sales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SalesPersonQuotaHistory</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WHERE</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275 </a:t>
            </a:r>
            <a:r>
              <a:rPr lang="en-US" sz="1224" dirty="0">
                <a:solidFill>
                  <a:srgbClr val="808080"/>
                </a:solidFill>
                <a:highlight>
                  <a:srgbClr val="FFFFFF"/>
                </a:highlight>
                <a:latin typeface="Calibri" panose="020F0502020204030204" pitchFamily="34" charset="0"/>
                <a:cs typeface="Calibri" panose="020F0502020204030204" pitchFamily="34" charset="0"/>
              </a:rPr>
              <a:t>and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YEAR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QuotaDate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IN</a:t>
            </a:r>
            <a:r>
              <a:rPr lang="en-US" sz="1224" dirty="0">
                <a:solidFill>
                  <a:srgbClr val="0000FF"/>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FF0000"/>
                </a:solidFill>
                <a:highlight>
                  <a:srgbClr val="FFFFFF"/>
                </a:highlight>
                <a:latin typeface="Calibri" panose="020F0502020204030204" pitchFamily="34" charset="0"/>
                <a:cs typeface="Calibri" panose="020F0502020204030204" pitchFamily="34" charset="0"/>
              </a:rPr>
              <a:t>'2005'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FF0000"/>
                </a:solidFill>
                <a:highlight>
                  <a:srgbClr val="FFFFFF"/>
                </a:highlight>
                <a:latin typeface="Calibri" panose="020F0502020204030204" pitchFamily="34" charset="0"/>
                <a:cs typeface="Calibri" panose="020F0502020204030204" pitchFamily="34" charset="0"/>
              </a:rPr>
              <a:t>'2006'</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6075292" y="4358536"/>
            <a:ext cx="6217356" cy="1631252"/>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32597">
                <a:defRPr/>
              </a:pPr>
              <a:r>
                <a:rPr lang="en-US" sz="1224" err="1">
                  <a:solidFill>
                    <a:srgbClr val="000000"/>
                  </a:solidFill>
                  <a:latin typeface="Segoe UI"/>
                </a:rPr>
                <a:t>BusinessEntityID</a:t>
              </a:r>
              <a:r>
                <a:rPr lang="en-US" sz="1224">
                  <a:solidFill>
                    <a:srgbClr val="000000"/>
                  </a:solidFill>
                  <a:latin typeface="Segoe UI"/>
                </a:rPr>
                <a:t> </a:t>
              </a:r>
              <a:r>
                <a:rPr lang="en-US" sz="1224" err="1">
                  <a:solidFill>
                    <a:srgbClr val="000000"/>
                  </a:solidFill>
                  <a:latin typeface="Segoe UI"/>
                </a:rPr>
                <a:t>SalesYear</a:t>
              </a:r>
              <a:r>
                <a:rPr lang="en-US" sz="1224">
                  <a:solidFill>
                    <a:srgbClr val="000000"/>
                  </a:solidFill>
                  <a:latin typeface="Segoe UI"/>
                </a:rPr>
                <a:t>   </a:t>
              </a:r>
              <a:r>
                <a:rPr lang="en-US" sz="1224" err="1">
                  <a:solidFill>
                    <a:srgbClr val="000000"/>
                  </a:solidFill>
                  <a:latin typeface="Segoe UI"/>
                </a:rPr>
                <a:t>CurrentQuota</a:t>
              </a:r>
              <a:r>
                <a:rPr lang="en-US" sz="1224">
                  <a:solidFill>
                    <a:srgbClr val="000000"/>
                  </a:solidFill>
                  <a:latin typeface="Segoe UI"/>
                </a:rPr>
                <a:t>          </a:t>
              </a:r>
              <a:r>
                <a:rPr lang="en-US" sz="1224" err="1">
                  <a:solidFill>
                    <a:srgbClr val="000000"/>
                  </a:solidFill>
                  <a:latin typeface="Segoe UI"/>
                </a:rPr>
                <a:t>PreviousQuota</a:t>
              </a:r>
              <a:r>
                <a:rPr lang="en-US" sz="1224">
                  <a:solidFill>
                    <a:srgbClr val="000000"/>
                  </a:solidFill>
                  <a:latin typeface="Segoe UI"/>
                </a:rPr>
                <a:t>  </a:t>
              </a:r>
            </a:p>
            <a:p>
              <a:pPr defTabSz="932597">
                <a:defRPr/>
              </a:pPr>
              <a:r>
                <a:rPr lang="en-US" sz="1224">
                  <a:solidFill>
                    <a:srgbClr val="000000"/>
                  </a:solidFill>
                  <a:latin typeface="Segoe UI"/>
                </a:rPr>
                <a:t>---------------- ----------- --------------------- ---------------------  </a:t>
              </a:r>
            </a:p>
            <a:p>
              <a:pPr defTabSz="932597">
                <a:defRPr/>
              </a:pPr>
              <a:r>
                <a:rPr lang="en-US" sz="1224">
                  <a:solidFill>
                    <a:srgbClr val="000000"/>
                  </a:solidFill>
                  <a:latin typeface="Segoe UI"/>
                </a:rPr>
                <a:t>275              	        2005        367000.00             0.00  </a:t>
              </a:r>
            </a:p>
            <a:p>
              <a:pPr defTabSz="932597">
                <a:defRPr/>
              </a:pPr>
              <a:r>
                <a:rPr lang="en-US" sz="1224">
                  <a:solidFill>
                    <a:srgbClr val="000000"/>
                  </a:solidFill>
                  <a:latin typeface="Segoe UI"/>
                </a:rPr>
                <a:t>275              	        2005        556000.00             367000.00  </a:t>
              </a:r>
            </a:p>
            <a:p>
              <a:pPr defTabSz="932597">
                <a:defRPr/>
              </a:pPr>
              <a:r>
                <a:rPr lang="en-US" sz="1224">
                  <a:solidFill>
                    <a:srgbClr val="000000"/>
                  </a:solidFill>
                  <a:latin typeface="Segoe UI"/>
                </a:rPr>
                <a:t>275             	        2006        502000.00             556000.00  </a:t>
              </a:r>
            </a:p>
            <a:p>
              <a:pPr defTabSz="932597">
                <a:defRPr/>
              </a:pPr>
              <a:r>
                <a:rPr lang="en-US" sz="1224">
                  <a:solidFill>
                    <a:srgbClr val="000000"/>
                  </a:solidFill>
                  <a:latin typeface="Segoe UI"/>
                </a:rPr>
                <a:t>275              	        2006        550000.00             502000.00  </a:t>
              </a:r>
            </a:p>
            <a:p>
              <a:pPr defTabSz="932597">
                <a:defRPr/>
              </a:pPr>
              <a:r>
                <a:rPr lang="en-US" sz="1224">
                  <a:solidFill>
                    <a:srgbClr val="000000"/>
                  </a:solidFill>
                  <a:latin typeface="Segoe UI"/>
                </a:rPr>
                <a:t>275             	        2006        1429000.00           550000.00  </a:t>
              </a:r>
            </a:p>
            <a:p>
              <a:pPr defTabSz="932597">
                <a:defRPr/>
              </a:pPr>
              <a:r>
                <a:rPr lang="en-US" sz="1224">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9152" y="2076576"/>
            <a:ext cx="5534131" cy="340369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24" dirty="0">
              <a:highlight>
                <a:srgbClr val="FFFFFF"/>
              </a:highlight>
              <a:latin typeface="Calibri" panose="020F0502020204030204" pitchFamily="34" charset="0"/>
              <a:cs typeface="Calibri" panose="020F0502020204030204" pitchFamily="34" charset="0"/>
            </a:endParaRP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 SELECT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DISTINCT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DepartmentName</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PERCENTILE_CONT</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WITHIN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GROUP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Rate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MedianCont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PERCENTILE_DISC</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0.5</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WITHIN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GROUP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Rate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MedianDisc</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d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EmployeeDepartmentHistory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dh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DepartmentID</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EmployeePayHistory</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ph</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fi-FI" sz="1224" dirty="0">
                <a:highlight>
                  <a:srgbClr val="FFFFFF"/>
                </a:highlight>
                <a:latin typeface="Calibri" panose="020F0502020204030204" pitchFamily="34" charset="0"/>
                <a:cs typeface="Calibri" panose="020F0502020204030204" pitchFamily="34" charset="0"/>
              </a:rPr>
              <a:t>    </a:t>
            </a:r>
            <a:r>
              <a:rPr lang="fi-FI" sz="1224" dirty="0">
                <a:solidFill>
                  <a:srgbClr val="0000FF"/>
                </a:solidFill>
                <a:highlight>
                  <a:srgbClr val="FFFFFF"/>
                </a:highlight>
                <a:latin typeface="Calibri" panose="020F0502020204030204" pitchFamily="34" charset="0"/>
                <a:cs typeface="Calibri" panose="020F0502020204030204" pitchFamily="34" charset="0"/>
              </a:rPr>
              <a:t>ON</a:t>
            </a:r>
            <a:r>
              <a:rPr lang="fi-FI" sz="1224" dirty="0">
                <a:highlight>
                  <a:srgbClr val="FFFFFF"/>
                </a:highlight>
                <a:latin typeface="Calibri" panose="020F0502020204030204" pitchFamily="34" charset="0"/>
                <a:cs typeface="Calibri" panose="020F0502020204030204" pitchFamily="34" charset="0"/>
              </a:rPr>
              <a:t> ph</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BusinessEntityID </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 dh</a:t>
            </a:r>
            <a:r>
              <a:rPr lang="fi-FI" sz="1224" dirty="0">
                <a:solidFill>
                  <a:srgbClr val="808080"/>
                </a:solidFill>
                <a:highlight>
                  <a:srgbClr val="FFFFFF"/>
                </a:highlight>
                <a:latin typeface="Calibri" panose="020F0502020204030204" pitchFamily="34" charset="0"/>
                <a:cs typeface="Calibri" panose="020F0502020204030204" pitchFamily="34" charset="0"/>
              </a:rPr>
              <a:t>.</a:t>
            </a:r>
            <a:r>
              <a:rPr lang="fi-FI" sz="1224" dirty="0">
                <a:highlight>
                  <a:srgbClr val="FFFFFF"/>
                </a:highlight>
                <a:latin typeface="Calibri" panose="020F0502020204030204" pitchFamily="34" charset="0"/>
                <a:cs typeface="Calibri" panose="020F0502020204030204" pitchFamily="34" charset="0"/>
              </a:rPr>
              <a:t>BusinessEntityID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WHERE</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dh</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EndDate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IS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NULL;</a:t>
            </a:r>
            <a:r>
              <a:rPr lang="en-US" sz="1224" dirty="0">
                <a:highlight>
                  <a:srgbClr val="FFFFFF"/>
                </a:highlight>
                <a:latin typeface="Calibri" panose="020F0502020204030204" pitchFamily="34" charset="0"/>
                <a:cs typeface="Calibri" panose="020F0502020204030204" pitchFamily="34" charset="0"/>
              </a:rPr>
              <a:t> </a:t>
            </a:r>
            <a:endParaRPr lang="en-US" sz="1224"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8830" y="5609375"/>
            <a:ext cx="5534131" cy="1246982"/>
          </a:xfrm>
          <a:prstGeom prst="rect">
            <a:avLst/>
          </a:prstGeom>
          <a:ln>
            <a:solidFill>
              <a:schemeClr val="bg2">
                <a:lumMod val="50000"/>
              </a:schemeClr>
            </a:solidFill>
          </a:ln>
        </p:spPr>
        <p:txBody>
          <a:bodyPr wrap="square">
            <a:spAutoFit/>
          </a:bodyPr>
          <a:lstStyle/>
          <a:p>
            <a:pPr defTabSz="932597">
              <a:defRPr/>
            </a:pPr>
            <a:r>
              <a:rPr lang="en-US" sz="1224" dirty="0" err="1">
                <a:solidFill>
                  <a:srgbClr val="000000"/>
                </a:solidFill>
                <a:latin typeface="Segoe UI"/>
              </a:rPr>
              <a:t>DepartmentName</a:t>
            </a:r>
            <a:r>
              <a:rPr lang="en-US" sz="1224" dirty="0">
                <a:solidFill>
                  <a:srgbClr val="000000"/>
                </a:solidFill>
                <a:latin typeface="Segoe UI"/>
              </a:rPr>
              <a:t>   </a:t>
            </a:r>
            <a:r>
              <a:rPr lang="en-US" sz="1224" dirty="0" err="1">
                <a:solidFill>
                  <a:srgbClr val="000000"/>
                </a:solidFill>
                <a:latin typeface="Segoe UI"/>
              </a:rPr>
              <a:t>MedianCont</a:t>
            </a:r>
            <a:r>
              <a:rPr lang="en-US" sz="1224" dirty="0">
                <a:solidFill>
                  <a:srgbClr val="000000"/>
                </a:solidFill>
                <a:latin typeface="Segoe UI"/>
              </a:rPr>
              <a:t>    </a:t>
            </a:r>
            <a:r>
              <a:rPr lang="en-US" sz="1224" dirty="0" err="1">
                <a:solidFill>
                  <a:srgbClr val="000000"/>
                </a:solidFill>
                <a:latin typeface="Segoe UI"/>
              </a:rPr>
              <a:t>MedianDisc</a:t>
            </a:r>
            <a:endParaRPr lang="en-US" sz="1224" dirty="0">
              <a:solidFill>
                <a:srgbClr val="000000"/>
              </a:solidFill>
              <a:latin typeface="Segoe UI"/>
            </a:endParaRPr>
          </a:p>
          <a:p>
            <a:pPr defTabSz="932597">
              <a:defRPr/>
            </a:pPr>
            <a:r>
              <a:rPr lang="en-US" sz="1224" dirty="0">
                <a:solidFill>
                  <a:srgbClr val="000000"/>
                </a:solidFill>
                <a:latin typeface="Segoe UI"/>
              </a:rPr>
              <a:t>--------------------   -------------     -------------</a:t>
            </a:r>
          </a:p>
          <a:p>
            <a:pPr defTabSz="932597">
              <a:defRPr/>
            </a:pPr>
            <a:r>
              <a:rPr lang="en-US" sz="1224" dirty="0">
                <a:solidFill>
                  <a:srgbClr val="000000"/>
                </a:solidFill>
                <a:latin typeface="Segoe UI"/>
              </a:rPr>
              <a:t>Document Control  16.8269            16.8269</a:t>
            </a:r>
          </a:p>
          <a:p>
            <a:pPr defTabSz="932597">
              <a:defRPr/>
            </a:pPr>
            <a:r>
              <a:rPr lang="en-US" sz="1224" dirty="0">
                <a:solidFill>
                  <a:srgbClr val="000000"/>
                </a:solidFill>
                <a:latin typeface="Segoe UI"/>
              </a:rPr>
              <a:t>Engineering             34.375              32.6923</a:t>
            </a:r>
          </a:p>
          <a:p>
            <a:pPr defTabSz="932597">
              <a:defRPr/>
            </a:pPr>
            <a:r>
              <a:rPr lang="en-US" sz="1224" dirty="0">
                <a:solidFill>
                  <a:srgbClr val="000000"/>
                </a:solidFill>
                <a:latin typeface="Segoe UI"/>
              </a:rPr>
              <a:t>Executive                 54.32695          48.5577</a:t>
            </a:r>
          </a:p>
          <a:p>
            <a:pPr defTabSz="932597">
              <a:defRPr/>
            </a:pPr>
            <a:r>
              <a:rPr lang="en-US" sz="1224" dirty="0">
                <a:solidFill>
                  <a:srgbClr val="000000"/>
                </a:solidFill>
                <a:latin typeface="Segoe UI"/>
              </a:rPr>
              <a:t>Human Resources   17.427850        16.5865</a:t>
            </a:r>
          </a:p>
        </p:txBody>
      </p:sp>
    </p:spTree>
    <p:extLst>
      <p:ext uri="{BB962C8B-B14F-4D97-AF65-F5344CB8AC3E}">
        <p14:creationId xmlns:p14="http://schemas.microsoft.com/office/powerpoint/2010/main" val="10851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23061" y="1308029"/>
            <a:ext cx="11674443" cy="678555"/>
          </a:xfrm>
          <a:prstGeom prst="rect">
            <a:avLst/>
          </a:prstGeom>
        </p:spPr>
        <p:txBody>
          <a:bodyPr wrap="square">
            <a:spAutoFit/>
          </a:bodyPr>
          <a:lstStyle/>
          <a:p>
            <a:pPr defTabSz="932384">
              <a:lnSpc>
                <a:spcPct val="110000"/>
              </a:lnSpc>
              <a:spcAft>
                <a:spcPts val="612"/>
              </a:spcAft>
              <a:buSzPct val="90000"/>
              <a:defRPr/>
            </a:pPr>
            <a:r>
              <a:rPr lang="en-US" sz="1632" dirty="0">
                <a:solidFill>
                  <a:schemeClr val="tx2"/>
                </a:solidFill>
                <a:latin typeface="+mj-lt"/>
              </a:rPr>
              <a:t>ROWS | RANGE</a:t>
            </a:r>
          </a:p>
          <a:p>
            <a:pPr defTabSz="932597">
              <a:spcAft>
                <a:spcPts val="612"/>
              </a:spcAft>
              <a:defRPr/>
            </a:pPr>
            <a:r>
              <a:rPr lang="en-US" sz="1428"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44473" y="2595264"/>
            <a:ext cx="5468159" cy="222963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224" dirty="0">
                <a:solidFill>
                  <a:srgbClr val="008000"/>
                </a:solidFill>
                <a:highlight>
                  <a:srgbClr val="FFFFFF"/>
                </a:highlight>
                <a:latin typeface="Calibri" panose="020F0502020204030204" pitchFamily="34" charset="0"/>
                <a:cs typeface="Calibri" panose="020F0502020204030204" pitchFamily="34" charset="0"/>
              </a:rPr>
              <a:t>-- </a:t>
            </a:r>
            <a:r>
              <a:rPr lang="en-US" sz="1224"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24" dirty="0">
              <a:highlight>
                <a:srgbClr val="FFFFFF"/>
              </a:highlight>
              <a:latin typeface="Calibri" panose="020F0502020204030204" pitchFamily="34" charset="0"/>
              <a:cs typeface="Calibri" panose="020F0502020204030204" pitchFamily="34" charset="0"/>
            </a:endParaRP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LastName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VacationHours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latin typeface="Calibri" panose="020F0502020204030204" pitchFamily="34" charset="0"/>
                <a:cs typeface="Calibri" panose="020F0502020204030204" pitchFamily="34" charset="0"/>
              </a:rPr>
              <a:t>VacHours</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highlight>
                  <a:srgbClr val="FFFFFF"/>
                </a:highlight>
                <a:latin typeface="Calibri" panose="020F0502020204030204" pitchFamily="34" charset="0"/>
                <a:cs typeface="Calibri" panose="020F0502020204030204" pitchFamily="34" charset="0"/>
              </a:rPr>
              <a:t>FIRST_VALUE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LastName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OVER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PARTITION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VacationHours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ASC</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ROWS</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UNBOUNDED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PRECEDING</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FewestVacHours</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HumanResources</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Employee</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e  </a:t>
            </a:r>
          </a:p>
          <a:p>
            <a:pPr defTabSz="932384">
              <a:spcAft>
                <a:spcPts val="612"/>
              </a:spcAft>
              <a:defRPr/>
            </a:pPr>
            <a:r>
              <a:rPr lang="en-US" sz="1224" dirty="0">
                <a:solidFill>
                  <a:srgbClr val="808080"/>
                </a:solidFill>
                <a:highlight>
                  <a:srgbClr val="FFFFFF"/>
                </a:highlight>
                <a:latin typeface="Calibri" panose="020F0502020204030204" pitchFamily="34" charset="0"/>
                <a:cs typeface="Calibri" panose="020F0502020204030204" pitchFamily="34" charset="0"/>
              </a:rPr>
              <a:t>INNER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Person</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Person</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highlight>
                  <a:srgbClr val="FFFFFF"/>
                </a:highlight>
                <a:latin typeface="Calibri" panose="020F0502020204030204" pitchFamily="34" charset="0"/>
                <a:cs typeface="Calibri" panose="020F0502020204030204" pitchFamily="34" charset="0"/>
              </a:rPr>
              <a:t> p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ON</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e</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p</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highlight>
                  <a:srgbClr val="FFFFFF"/>
                </a:highlight>
                <a:latin typeface="Calibri" panose="020F0502020204030204" pitchFamily="34" charset="0"/>
                <a:cs typeface="Calibri" panose="020F0502020204030204" pitchFamily="34" charset="0"/>
              </a:rPr>
              <a:t>BusinessEntityID</a:t>
            </a:r>
            <a:r>
              <a:rPr lang="en-US" sz="1224" dirty="0">
                <a:highlight>
                  <a:srgbClr val="FFFFFF"/>
                </a:highlight>
                <a:latin typeface="Calibri" panose="020F0502020204030204" pitchFamily="34" charset="0"/>
                <a:cs typeface="Calibri" panose="020F0502020204030204" pitchFamily="34" charset="0"/>
              </a:rPr>
              <a:t>  </a:t>
            </a:r>
          </a:p>
          <a:p>
            <a:pPr defTabSz="932384">
              <a:spcAft>
                <a:spcPts val="612"/>
              </a:spcAft>
              <a:defRPr/>
            </a:pPr>
            <a:r>
              <a:rPr lang="en-US" sz="1224" dirty="0">
                <a:solidFill>
                  <a:srgbClr val="0000FF"/>
                </a:solidFill>
                <a:highlight>
                  <a:srgbClr val="FFFFFF"/>
                </a:highlight>
                <a:latin typeface="Calibri" panose="020F0502020204030204" pitchFamily="34" charset="0"/>
                <a:cs typeface="Calibri" panose="020F0502020204030204" pitchFamily="34" charset="0"/>
              </a:rPr>
              <a:t>ORDER</a:t>
            </a:r>
            <a:r>
              <a:rPr lang="en-US" sz="1224" dirty="0">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highlight>
                  <a:srgbClr val="FFFFFF"/>
                </a:highlight>
                <a:latin typeface="Calibri" panose="020F0502020204030204" pitchFamily="34" charset="0"/>
                <a:cs typeface="Calibri" panose="020F0502020204030204" pitchFamily="34" charset="0"/>
              </a:rPr>
              <a:t> </a:t>
            </a:r>
            <a:r>
              <a:rPr lang="en-US" sz="1224" dirty="0" err="1">
                <a:highlight>
                  <a:srgbClr val="FFFFFF"/>
                </a:highlight>
                <a:latin typeface="Calibri" panose="020F0502020204030204" pitchFamily="34" charset="0"/>
                <a:cs typeface="Calibri" panose="020F0502020204030204" pitchFamily="34" charset="0"/>
              </a:rPr>
              <a:t>JobTitle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highlight>
                  <a:srgbClr val="FFFFFF"/>
                </a:highlight>
                <a:latin typeface="Calibri" panose="020F0502020204030204" pitchFamily="34" charset="0"/>
                <a:cs typeface="Calibri" panose="020F0502020204030204" pitchFamily="34" charset="0"/>
              </a:rPr>
              <a:t> </a:t>
            </a:r>
            <a:endParaRPr lang="en-US" sz="1224"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423845" y="3497262"/>
            <a:ext cx="5633621" cy="2015523"/>
          </a:xfrm>
          <a:prstGeom prst="rect">
            <a:avLst/>
          </a:prstGeom>
          <a:ln>
            <a:solidFill>
              <a:schemeClr val="bg2">
                <a:lumMod val="50000"/>
              </a:schemeClr>
            </a:solidFill>
          </a:ln>
        </p:spPr>
        <p:txBody>
          <a:bodyPr wrap="square">
            <a:spAutoFit/>
          </a:bodyPr>
          <a:lstStyle/>
          <a:p>
            <a:pPr defTabSz="932597">
              <a:defRPr/>
            </a:pPr>
            <a:r>
              <a:rPr lang="en-US" sz="1224" err="1">
                <a:solidFill>
                  <a:srgbClr val="000000"/>
                </a:solidFill>
                <a:latin typeface="Segoe UI"/>
              </a:rPr>
              <a:t>JobTitle</a:t>
            </a:r>
            <a:r>
              <a:rPr lang="en-US" sz="1224">
                <a:solidFill>
                  <a:srgbClr val="000000"/>
                </a:solidFill>
                <a:latin typeface="Segoe UI"/>
              </a:rPr>
              <a:t>                                      </a:t>
            </a:r>
            <a:r>
              <a:rPr lang="en-US" sz="1224" err="1">
                <a:solidFill>
                  <a:srgbClr val="000000"/>
                </a:solidFill>
                <a:latin typeface="Segoe UI"/>
              </a:rPr>
              <a:t>LastName</a:t>
            </a:r>
            <a:r>
              <a:rPr lang="en-US" sz="1224">
                <a:solidFill>
                  <a:srgbClr val="000000"/>
                </a:solidFill>
                <a:latin typeface="Segoe UI"/>
              </a:rPr>
              <a:t>          </a:t>
            </a:r>
            <a:r>
              <a:rPr lang="en-US" sz="1224" err="1">
                <a:solidFill>
                  <a:srgbClr val="000000"/>
                </a:solidFill>
                <a:latin typeface="Segoe UI"/>
              </a:rPr>
              <a:t>VacHours</a:t>
            </a:r>
            <a:r>
              <a:rPr lang="en-US" sz="1224">
                <a:solidFill>
                  <a:srgbClr val="000000"/>
                </a:solidFill>
                <a:latin typeface="Segoe UI"/>
              </a:rPr>
              <a:t>     </a:t>
            </a:r>
            <a:r>
              <a:rPr lang="en-US" sz="1224" err="1">
                <a:solidFill>
                  <a:srgbClr val="000000"/>
                </a:solidFill>
                <a:latin typeface="Segoe UI"/>
              </a:rPr>
              <a:t>FewestVacHours</a:t>
            </a:r>
            <a:r>
              <a:rPr lang="en-US" sz="1224">
                <a:solidFill>
                  <a:srgbClr val="000000"/>
                </a:solidFill>
                <a:latin typeface="Segoe UI"/>
              </a:rPr>
              <a:t>  </a:t>
            </a:r>
          </a:p>
          <a:p>
            <a:pPr defTabSz="932597">
              <a:defRPr/>
            </a:pPr>
            <a:r>
              <a:rPr lang="en-US" sz="1224">
                <a:solidFill>
                  <a:srgbClr val="000000"/>
                </a:solidFill>
                <a:latin typeface="Segoe UI"/>
              </a:rPr>
              <a:t>--------------------------------- ----------------    ----------      -------------------  </a:t>
            </a:r>
          </a:p>
          <a:p>
            <a:pPr defTabSz="932597">
              <a:defRPr/>
            </a:pPr>
            <a:r>
              <a:rPr lang="en-US" sz="1224">
                <a:solidFill>
                  <a:srgbClr val="000000"/>
                </a:solidFill>
                <a:latin typeface="Segoe UI"/>
              </a:rPr>
              <a:t>Accountant                                 Moreland              58            Moreland  </a:t>
            </a:r>
          </a:p>
          <a:p>
            <a:pPr defTabSz="932597">
              <a:defRPr/>
            </a:pPr>
            <a:r>
              <a:rPr lang="en-US" sz="1224">
                <a:solidFill>
                  <a:srgbClr val="000000"/>
                </a:solidFill>
                <a:latin typeface="Segoe UI"/>
              </a:rPr>
              <a:t>Accountant                                 Seamans               59            Moreland  </a:t>
            </a:r>
          </a:p>
          <a:p>
            <a:pPr defTabSz="932597">
              <a:defRPr/>
            </a:pPr>
            <a:r>
              <a:rPr lang="en-US" sz="1224">
                <a:solidFill>
                  <a:srgbClr val="000000"/>
                </a:solidFill>
                <a:latin typeface="Segoe UI"/>
              </a:rPr>
              <a:t>Accounts Manager                     Liu                         57            Liu  </a:t>
            </a:r>
          </a:p>
          <a:p>
            <a:pPr defTabSz="932597">
              <a:defRPr/>
            </a:pPr>
            <a:r>
              <a:rPr lang="en-US" sz="1224">
                <a:solidFill>
                  <a:srgbClr val="000000"/>
                </a:solidFill>
                <a:latin typeface="Segoe UI"/>
              </a:rPr>
              <a:t>Accounts Payable Specialist       </a:t>
            </a:r>
            <a:r>
              <a:rPr lang="en-US" sz="1224" err="1">
                <a:solidFill>
                  <a:srgbClr val="000000"/>
                </a:solidFill>
                <a:latin typeface="Segoe UI"/>
              </a:rPr>
              <a:t>Tomic</a:t>
            </a:r>
            <a:r>
              <a:rPr lang="en-US" sz="1224">
                <a:solidFill>
                  <a:srgbClr val="000000"/>
                </a:solidFill>
                <a:latin typeface="Segoe UI"/>
              </a:rPr>
              <a:t>                    63            </a:t>
            </a:r>
            <a:r>
              <a:rPr lang="en-US" sz="1224" err="1">
                <a:solidFill>
                  <a:srgbClr val="000000"/>
                </a:solidFill>
                <a:latin typeface="Segoe UI"/>
              </a:rPr>
              <a:t>Tomic</a:t>
            </a:r>
            <a:r>
              <a:rPr lang="en-US" sz="1224">
                <a:solidFill>
                  <a:srgbClr val="000000"/>
                </a:solidFill>
                <a:latin typeface="Segoe UI"/>
              </a:rPr>
              <a:t>  </a:t>
            </a:r>
          </a:p>
          <a:p>
            <a:pPr defTabSz="932597">
              <a:defRPr/>
            </a:pPr>
            <a:r>
              <a:rPr lang="en-US" sz="1224">
                <a:solidFill>
                  <a:srgbClr val="000000"/>
                </a:solidFill>
                <a:latin typeface="Segoe UI"/>
              </a:rPr>
              <a:t>Accounts Payable Specialist       </a:t>
            </a:r>
            <a:r>
              <a:rPr lang="en-US" sz="1224" err="1">
                <a:solidFill>
                  <a:srgbClr val="000000"/>
                </a:solidFill>
                <a:latin typeface="Segoe UI"/>
              </a:rPr>
              <a:t>Sheperdigian</a:t>
            </a:r>
            <a:r>
              <a:rPr lang="en-US" sz="1224">
                <a:solidFill>
                  <a:srgbClr val="000000"/>
                </a:solidFill>
                <a:latin typeface="Segoe UI"/>
              </a:rPr>
              <a:t>        64            </a:t>
            </a:r>
            <a:r>
              <a:rPr lang="en-US" sz="1224" err="1">
                <a:solidFill>
                  <a:srgbClr val="000000"/>
                </a:solidFill>
                <a:latin typeface="Segoe UI"/>
              </a:rPr>
              <a:t>Tomic</a:t>
            </a:r>
            <a:r>
              <a:rPr lang="en-US" sz="1224">
                <a:solidFill>
                  <a:srgbClr val="000000"/>
                </a:solidFill>
                <a:latin typeface="Segoe UI"/>
              </a:rPr>
              <a:t>  </a:t>
            </a:r>
          </a:p>
          <a:p>
            <a:pPr defTabSz="932597">
              <a:defRPr/>
            </a:pPr>
            <a:r>
              <a:rPr lang="en-US" sz="1224">
                <a:solidFill>
                  <a:srgbClr val="000000"/>
                </a:solidFill>
                <a:latin typeface="Segoe UI"/>
              </a:rPr>
              <a:t>Accounts Receivable Specialist   Poe                       60            Poe  </a:t>
            </a:r>
          </a:p>
          <a:p>
            <a:pPr defTabSz="932597">
              <a:defRPr/>
            </a:pPr>
            <a:r>
              <a:rPr lang="en-US" sz="1224">
                <a:solidFill>
                  <a:srgbClr val="000000"/>
                </a:solidFill>
                <a:latin typeface="Segoe UI"/>
              </a:rPr>
              <a:t>Accounts Receivable Specialist   Spoon                   61            Poe  </a:t>
            </a:r>
          </a:p>
          <a:p>
            <a:pPr defTabSz="932597">
              <a:defRPr/>
            </a:pPr>
            <a:r>
              <a:rPr lang="en-US" sz="1224">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6012632" y="3693469"/>
            <a:ext cx="411212" cy="16611"/>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3608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35794" y="4406096"/>
            <a:ext cx="11887878" cy="2180583"/>
          </a:xfrm>
          <a:prstGeom prst="rect">
            <a:avLst/>
          </a:prstGeom>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Syntax</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FF00FF"/>
                </a:solidFill>
                <a:latin typeface="Calibri" panose="020F0502020204030204" pitchFamily="34" charset="0"/>
                <a:cs typeface="Calibri" panose="020F0502020204030204" pitchFamily="34" charset="0"/>
              </a:rPr>
              <a:t>APPROX_COUNT_DISTINCT</a:t>
            </a:r>
            <a:r>
              <a:rPr lang="en-US" sz="1224" dirty="0">
                <a:solidFill>
                  <a:srgbClr val="0000FF"/>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expression </a:t>
            </a:r>
            <a:r>
              <a:rPr lang="en-US" sz="1224" dirty="0">
                <a:solidFill>
                  <a:srgbClr val="80808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FF"/>
                </a:solidFill>
                <a:latin typeface="Calibri" panose="020F0502020204030204" pitchFamily="34" charset="0"/>
                <a:cs typeface="Calibri" panose="020F0502020204030204" pitchFamily="34" charset="0"/>
              </a:rPr>
              <a:t>APPROX_COUNT_DISTINCT</a:t>
            </a:r>
            <a:r>
              <a:rPr lang="en-US" sz="1224" dirty="0">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O_OrderKey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Approx_Distinct_OrderKey</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dbo</a:t>
            </a:r>
            <a:r>
              <a:rPr lang="en-US" sz="1224" dirty="0" err="1">
                <a:solidFill>
                  <a:srgbClr val="80808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ORDER</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O_OrderStatus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35794" y="1142881"/>
            <a:ext cx="11565520" cy="3017791"/>
          </a:xfrm>
        </p:spPr>
        <p:txBody>
          <a:bodyPr/>
          <a:lstStyle/>
          <a:p>
            <a:r>
              <a:rPr lang="en-US" dirty="0" err="1">
                <a:solidFill>
                  <a:schemeClr val="tx2"/>
                </a:solidFill>
              </a:rPr>
              <a:t>HyperLogLog</a:t>
            </a:r>
            <a:r>
              <a:rPr lang="en-US" dirty="0">
                <a:solidFill>
                  <a:schemeClr val="tx2"/>
                </a:solidFill>
              </a:rPr>
              <a:t> accuracy</a:t>
            </a:r>
          </a:p>
          <a:p>
            <a:r>
              <a:rPr lang="en-US" sz="1632" dirty="0">
                <a:latin typeface="Segoe UI"/>
                <a:cs typeface="Segoe UI Semibold" panose="020B0702040204020203" pitchFamily="34" charset="0"/>
              </a:rPr>
              <a:t>Will return a result with a 2% accuracy of true cardinality on average.</a:t>
            </a:r>
          </a:p>
          <a:p>
            <a:pPr>
              <a:spcAft>
                <a:spcPts val="1224"/>
              </a:spcAft>
            </a:pPr>
            <a:r>
              <a:rPr lang="en-US" sz="1632" dirty="0">
                <a:latin typeface="Segoe UI"/>
                <a:cs typeface="Segoe UI Semibold" panose="020B0702040204020203" pitchFamily="34" charset="0"/>
              </a:rPr>
              <a:t>e.g. COUNT (DISTINCT) returns 1,000,000, </a:t>
            </a:r>
            <a:r>
              <a:rPr lang="en-US" sz="1632" dirty="0" err="1">
                <a:latin typeface="Segoe UI"/>
                <a:cs typeface="Segoe UI Semibold" panose="020B0702040204020203" pitchFamily="34" charset="0"/>
              </a:rPr>
              <a:t>HyperLogLog</a:t>
            </a:r>
            <a:r>
              <a:rPr lang="en-US" sz="1632"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32"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32"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31985" y="1106862"/>
            <a:ext cx="11565520" cy="286372"/>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458508" y="4572774"/>
            <a:ext cx="6692722" cy="2056510"/>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458508" y="1611588"/>
            <a:ext cx="6692722" cy="218146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35795" y="1623979"/>
            <a:ext cx="4872797" cy="1908603"/>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35794" y="4572773"/>
            <a:ext cx="4872798" cy="2056511"/>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31985" y="4060853"/>
            <a:ext cx="11565520" cy="29219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612"/>
              </a:spcAft>
              <a:defRPr/>
            </a:pPr>
            <a:r>
              <a:rPr lang="en-US" sz="1836">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43734" y="1208092"/>
            <a:ext cx="6026009" cy="3241850"/>
          </a:xfrm>
        </p:spPr>
        <p:txBody>
          <a:bodyPr/>
          <a:lstStyle/>
          <a:p>
            <a:r>
              <a:rPr lang="en-US" dirty="0">
                <a:solidFill>
                  <a:schemeClr val="tx2"/>
                </a:solidFill>
              </a:rPr>
              <a:t>Group by with rollup</a:t>
            </a:r>
          </a:p>
          <a:p>
            <a:pPr>
              <a:lnSpc>
                <a:spcPct val="100000"/>
              </a:lnSpc>
            </a:pPr>
            <a:r>
              <a:rPr lang="en-US" sz="1632" dirty="0">
                <a:latin typeface="Segoe UI"/>
                <a:cs typeface="Segoe UI Semibold" panose="020B0702040204020203" pitchFamily="34" charset="0"/>
              </a:rPr>
              <a:t>Creates a group for each combination of column expressions.</a:t>
            </a:r>
          </a:p>
          <a:p>
            <a:pPr>
              <a:lnSpc>
                <a:spcPct val="100000"/>
              </a:lnSpc>
              <a:spcAft>
                <a:spcPts val="1224"/>
              </a:spcAft>
            </a:pPr>
            <a:r>
              <a:rPr lang="en-US" sz="1632" dirty="0">
                <a:latin typeface="Segoe UI"/>
                <a:cs typeface="Segoe UI Semibold" panose="020B0702040204020203" pitchFamily="34" charset="0"/>
              </a:rPr>
              <a:t>Rolls up the results into subtotals and grand totals</a:t>
            </a:r>
          </a:p>
          <a:p>
            <a:pPr>
              <a:lnSpc>
                <a:spcPct val="100000"/>
              </a:lnSpc>
              <a:spcAft>
                <a:spcPts val="1224"/>
              </a:spcAft>
            </a:pPr>
            <a:r>
              <a:rPr lang="en-US" sz="1632" dirty="0">
                <a:latin typeface="Segoe UI"/>
                <a:cs typeface="Segoe UI Semibold" panose="020B0702040204020203" pitchFamily="34" charset="0"/>
              </a:rPr>
              <a:t>Calculate the aggregates of hierarchical data </a:t>
            </a:r>
          </a:p>
          <a:p>
            <a:pPr>
              <a:lnSpc>
                <a:spcPct val="100000"/>
              </a:lnSpc>
              <a:spcAft>
                <a:spcPts val="1224"/>
              </a:spcAft>
            </a:pPr>
            <a:endParaRPr lang="en-US" sz="1632" dirty="0">
              <a:latin typeface="Segoe UI"/>
              <a:cs typeface="Segoe UI Semibold" panose="020B0702040204020203" pitchFamily="34" charset="0"/>
            </a:endParaRPr>
          </a:p>
          <a:p>
            <a:pPr lvl="0"/>
            <a:r>
              <a:rPr lang="en-US" sz="1632" dirty="0">
                <a:solidFill>
                  <a:schemeClr val="tx2"/>
                </a:solidFill>
              </a:rPr>
              <a:t>Grouping sets</a:t>
            </a:r>
          </a:p>
          <a:p>
            <a:pPr lvl="0"/>
            <a:r>
              <a:rPr lang="en-US" sz="1632" dirty="0">
                <a:latin typeface="Segoe UI"/>
                <a:cs typeface="Segoe UI Semibold" panose="020B0702040204020203" pitchFamily="34" charset="0"/>
              </a:rPr>
              <a:t>Combine multiple GROUP BY clauses into one GROUP BY CLAUSE.</a:t>
            </a:r>
          </a:p>
          <a:p>
            <a:pPr lvl="0"/>
            <a:r>
              <a:rPr lang="en-US" sz="1632" dirty="0">
                <a:latin typeface="Segoe UI"/>
                <a:cs typeface="Segoe UI Semibold" panose="020B0702040204020203" pitchFamily="34" charset="0"/>
              </a:rPr>
              <a:t>Equivalent of UNION ALL of specified groups.</a:t>
            </a:r>
          </a:p>
          <a:p>
            <a:pPr>
              <a:lnSpc>
                <a:spcPct val="100000"/>
              </a:lnSpc>
              <a:spcAft>
                <a:spcPts val="1224"/>
              </a:spcAft>
            </a:pPr>
            <a:endParaRPr lang="en-US" sz="1632" dirty="0">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35795" y="227015"/>
            <a:ext cx="4014382" cy="754061"/>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148413" y="1120013"/>
            <a:ext cx="5238847" cy="1909972"/>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GROUP BY ROLLUP Example -- </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000000"/>
                </a:solidFill>
                <a:latin typeface="Calibri" panose="020F0502020204030204" pitchFamily="34" charset="0"/>
                <a:cs typeface="Calibri" panose="020F0502020204030204" pitchFamily="34" charset="0"/>
              </a:rPr>
              <a:t> Country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Region</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FF00FF"/>
                </a:solidFill>
                <a:latin typeface="Calibri" panose="020F0502020204030204" pitchFamily="34" charset="0"/>
                <a:cs typeface="Calibri" panose="020F0502020204030204" pitchFamily="34" charset="0"/>
              </a:rPr>
              <a:t>SUM</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Sales</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TotalSales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Sales</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GROUP</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ROLLUP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Country</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Region</a:t>
            </a: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Results --</a:t>
            </a:r>
            <a:endParaRPr lang="en-US" sz="1224" dirty="0">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148412" y="3732468"/>
          <a:ext cx="4849095" cy="2647554"/>
        </p:xfrm>
        <a:graphic>
          <a:graphicData uri="http://schemas.openxmlformats.org/drawingml/2006/table">
            <a:tbl>
              <a:tblPr firstRow="1" bandRow="1"/>
              <a:tblGrid>
                <a:gridCol w="1616365">
                  <a:extLst>
                    <a:ext uri="{9D8B030D-6E8A-4147-A177-3AD203B41FA5}">
                      <a16:colId xmlns:a16="http://schemas.microsoft.com/office/drawing/2014/main" val="548712045"/>
                    </a:ext>
                  </a:extLst>
                </a:gridCol>
                <a:gridCol w="1616365">
                  <a:extLst>
                    <a:ext uri="{9D8B030D-6E8A-4147-A177-3AD203B41FA5}">
                      <a16:colId xmlns:a16="http://schemas.microsoft.com/office/drawing/2014/main" val="276908009"/>
                    </a:ext>
                  </a:extLst>
                </a:gridCol>
                <a:gridCol w="1616365">
                  <a:extLst>
                    <a:ext uri="{9D8B030D-6E8A-4147-A177-3AD203B41FA5}">
                      <a16:colId xmlns:a16="http://schemas.microsoft.com/office/drawing/2014/main" val="1727632923"/>
                    </a:ext>
                  </a:extLst>
                </a:gridCol>
              </a:tblGrid>
              <a:tr h="378222">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3260" marR="93260" marT="46630" marB="46630"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3260" marR="93260" marT="46630" marB="46630"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3260" marR="93260" marT="46630" marB="46630"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19" fontAlgn="base">
              <a:lnSpc>
                <a:spcPct val="90000"/>
              </a:lnSpc>
              <a:spcBef>
                <a:spcPct val="0"/>
              </a:spcBef>
              <a:spcAft>
                <a:spcPct val="0"/>
              </a:spcAft>
              <a:defRPr/>
            </a:pPr>
            <a:r>
              <a:rPr lang="en-US" sz="102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35795" y="4504388"/>
            <a:ext cx="6217356" cy="1368750"/>
          </a:xfrm>
          <a:prstGeom prst="rect">
            <a:avLst/>
          </a:prstGeom>
        </p:spPr>
        <p:txBody>
          <a:bodyPr>
            <a:spAutoFit/>
          </a:bodyPr>
          <a:lstStyle/>
          <a:p>
            <a:pPr defTabSz="932597">
              <a:spcAft>
                <a:spcPts val="612"/>
              </a:spcAft>
              <a:defRPr/>
            </a:pPr>
            <a:r>
              <a:rPr lang="en-US" sz="1224" kern="0" dirty="0">
                <a:solidFill>
                  <a:srgbClr val="008000"/>
                </a:solidFill>
                <a:latin typeface="Calibri" panose="020F0502020204030204" pitchFamily="34" charset="0"/>
                <a:cs typeface="Calibri" panose="020F0502020204030204" pitchFamily="34" charset="0"/>
              </a:rPr>
              <a:t>-- GROUP BY SETS Example -- </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Country</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kern="0" dirty="0">
                <a:solidFill>
                  <a:srgbClr val="FF00FF"/>
                </a:solidFill>
                <a:latin typeface="Calibri" panose="020F0502020204030204" pitchFamily="34" charset="0"/>
                <a:cs typeface="Calibri" panose="020F0502020204030204" pitchFamily="34" charset="0"/>
              </a:rPr>
              <a:t>SUM</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Sales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TotalSales</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Sales</a:t>
            </a:r>
          </a:p>
          <a:p>
            <a:pPr defTabSz="932597">
              <a:spcAft>
                <a:spcPts val="612"/>
              </a:spcAft>
              <a:defRPr/>
            </a:pPr>
            <a:r>
              <a:rPr lang="en-US" sz="1224" kern="0" dirty="0">
                <a:solidFill>
                  <a:srgbClr val="0000FF"/>
                </a:solidFill>
                <a:latin typeface="Calibri" panose="020F0502020204030204" pitchFamily="34" charset="0"/>
                <a:cs typeface="Calibri" panose="020F0502020204030204" pitchFamily="34" charset="0"/>
              </a:rPr>
              <a:t>GROUP</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BY</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FF00FF"/>
                </a:solidFill>
                <a:latin typeface="Calibri" panose="020F0502020204030204" pitchFamily="34" charset="0"/>
                <a:cs typeface="Calibri" panose="020F0502020204030204" pitchFamily="34" charset="0"/>
              </a:rPr>
              <a:t>GROUPING</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SETS </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Country</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808080"/>
                </a:solidFill>
                <a:latin typeface="Calibri" panose="020F0502020204030204" pitchFamily="34" charset="0"/>
                <a:cs typeface="Calibri" panose="020F0502020204030204" pitchFamily="34" charset="0"/>
              </a:rPr>
              <a:t>);</a:t>
            </a:r>
            <a:endParaRPr lang="en-US" sz="1224" kern="0" dirty="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767836" y="3029986"/>
            <a:ext cx="0" cy="702483"/>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5"/>
          <a:ext cx="12056996" cy="5586882"/>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595381">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Table Design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Schema (and Small Data Types)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Fact, Dimension and Staging tables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Distribution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Distributing for performance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Partitioning for performance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DEMO: running a count distinct against </a:t>
                      </a:r>
                      <a:r>
                        <a:rPr lang="en-US" sz="1100" b="0" i="0" u="none" strike="noStrike" dirty="0" err="1">
                          <a:solidFill>
                            <a:srgbClr val="000000"/>
                          </a:solidFill>
                          <a:effectLst/>
                          <a:latin typeface="Calibri" panose="020F0502020204030204" pitchFamily="34" charset="0"/>
                        </a:rPr>
                        <a:t>dist</a:t>
                      </a:r>
                      <a:r>
                        <a:rPr lang="en-US" sz="1100" b="0" i="0" u="none" strike="noStrike" dirty="0">
                          <a:solidFill>
                            <a:srgbClr val="000000"/>
                          </a:solidFill>
                          <a:effectLst/>
                          <a:latin typeface="Calibri" panose="020F0502020204030204" pitchFamily="34" charset="0"/>
                        </a:rPr>
                        <a:t> key in distributed vs not distributed table</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Windowing functions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HyperLogLog</a:t>
                      </a:r>
                      <a:r>
                        <a:rPr lang="en-US" sz="1100" b="0" i="0" u="none" strike="noStrike" dirty="0">
                          <a:solidFill>
                            <a:srgbClr val="000000"/>
                          </a:solidFill>
                          <a:effectLst/>
                          <a:latin typeface="Calibri" panose="020F0502020204030204" pitchFamily="34" charset="0"/>
                        </a:rPr>
                        <a:t> - approximate execution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Group by options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Snapshot isolation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JSON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Stored procedures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Indexes intro</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Columnstore</a:t>
                      </a:r>
                      <a:r>
                        <a:rPr lang="en-US" sz="1100" b="0" i="0" u="none" strike="noStrike" dirty="0">
                          <a:solidFill>
                            <a:srgbClr val="000000"/>
                          </a:solidFill>
                          <a:effectLst/>
                          <a:latin typeface="Calibri" panose="020F0502020204030204" pitchFamily="34" charset="0"/>
                        </a:rPr>
                        <a:t> indexes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Distributions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Partitions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COPY command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Statistics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r>
              <a:rPr lang="en-US" sz="1224" b="1" dirty="0">
                <a:latin typeface="Segoe UI"/>
                <a:cs typeface="Segoe UI"/>
              </a:rPr>
              <a:t>Owner: Sean Norman</a:t>
            </a:r>
            <a:endParaRPr lang="en-US" sz="1836" dirty="0"/>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CSA10P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r>
              <a:rPr lang="en-US" sz="2856" spc="-51" dirty="0">
                <a:ln w="3175">
                  <a:noFill/>
                </a:ln>
                <a:solidFill>
                  <a:srgbClr val="000000"/>
                </a:solidFill>
                <a:latin typeface="Segoe UI Semibold"/>
                <a:cs typeface="Segoe UI"/>
              </a:rPr>
              <a:t>Design Presentation: DW Optimization</a:t>
            </a:r>
            <a:endParaRPr lang="en-US" sz="1836" dirty="0"/>
          </a:p>
        </p:txBody>
      </p:sp>
    </p:spTree>
    <p:extLst>
      <p:ext uri="{BB962C8B-B14F-4D97-AF65-F5344CB8AC3E}">
        <p14:creationId xmlns:p14="http://schemas.microsoft.com/office/powerpoint/2010/main" val="10607169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35793" y="1142880"/>
            <a:ext cx="6749209" cy="5929247"/>
          </a:xfrm>
        </p:spPr>
        <p:txBody>
          <a:bodyPr/>
          <a:lstStyle/>
          <a:p>
            <a:r>
              <a:rPr lang="en-US" dirty="0">
                <a:solidFill>
                  <a:schemeClr val="tx2"/>
                </a:solidFill>
              </a:rPr>
              <a:t>Overview</a:t>
            </a:r>
          </a:p>
          <a:p>
            <a:r>
              <a:rPr lang="en-US" sz="1632" dirty="0">
                <a:latin typeface="+mn-lt"/>
              </a:rPr>
              <a:t>Specifies that statements cannot read data that has been modified but not committed by other transactions. </a:t>
            </a:r>
          </a:p>
          <a:p>
            <a:r>
              <a:rPr lang="en-US" sz="1632" dirty="0">
                <a:latin typeface="+mn-lt"/>
              </a:rPr>
              <a:t>This prevents dirty reads.</a:t>
            </a:r>
          </a:p>
          <a:p>
            <a:endParaRPr lang="en-US" sz="1632" dirty="0">
              <a:latin typeface="+mn-lt"/>
            </a:endParaRPr>
          </a:p>
          <a:p>
            <a:r>
              <a:rPr lang="en-US" dirty="0">
                <a:solidFill>
                  <a:schemeClr val="tx2"/>
                </a:solidFill>
              </a:rPr>
              <a:t>Isolation level </a:t>
            </a:r>
          </a:p>
          <a:p>
            <a:pPr marL="291436" indent="-291436">
              <a:buFont typeface="Arial" panose="020B0604020202020204" pitchFamily="34" charset="0"/>
              <a:buChar char="•"/>
            </a:pPr>
            <a:r>
              <a:rPr lang="en-US" sz="1428" dirty="0">
                <a:latin typeface="+mn-lt"/>
              </a:rPr>
              <a:t>READ COMMITTED</a:t>
            </a:r>
          </a:p>
          <a:p>
            <a:pPr marL="291436" indent="-291436">
              <a:buFont typeface="Arial" panose="020B0604020202020204" pitchFamily="34" charset="0"/>
              <a:buChar char="•"/>
            </a:pPr>
            <a:r>
              <a:rPr lang="en-US" sz="1428" dirty="0">
                <a:latin typeface="+mn-lt"/>
              </a:rPr>
              <a:t>REPEATABLE READ</a:t>
            </a:r>
          </a:p>
          <a:p>
            <a:pPr marL="291436" indent="-291436">
              <a:buFont typeface="Arial" panose="020B0604020202020204" pitchFamily="34" charset="0"/>
              <a:buChar char="•"/>
            </a:pPr>
            <a:r>
              <a:rPr lang="en-US" sz="1428" dirty="0">
                <a:latin typeface="+mn-lt"/>
              </a:rPr>
              <a:t>SNAPSHOT</a:t>
            </a:r>
          </a:p>
          <a:p>
            <a:pPr marL="291436" indent="-291436">
              <a:buFont typeface="Arial" panose="020B0604020202020204" pitchFamily="34" charset="0"/>
              <a:buChar char="•"/>
            </a:pPr>
            <a:r>
              <a:rPr lang="en-US" sz="1428" dirty="0">
                <a:latin typeface="+mn-lt"/>
              </a:rPr>
              <a:t>READ UNCOMMITTED</a:t>
            </a:r>
          </a:p>
          <a:p>
            <a:pPr marL="291436" indent="-291436">
              <a:buFont typeface="Arial" panose="020B0604020202020204" pitchFamily="34" charset="0"/>
              <a:buChar char="•"/>
            </a:pPr>
            <a:r>
              <a:rPr lang="en-US" sz="1428" dirty="0">
                <a:latin typeface="+mn-lt"/>
              </a:rPr>
              <a:t>SERIALIZABLE</a:t>
            </a:r>
          </a:p>
          <a:p>
            <a:pPr marL="291436" indent="-291436">
              <a:buFont typeface="Arial" panose="020B0604020202020204" pitchFamily="34" charset="0"/>
              <a:buChar char="•"/>
            </a:pPr>
            <a:endParaRPr lang="en-US" sz="1428" dirty="0">
              <a:latin typeface="+mn-lt"/>
            </a:endParaRPr>
          </a:p>
          <a:p>
            <a:r>
              <a:rPr lang="en-US" sz="1632" b="1" dirty="0">
                <a:latin typeface="+mn-lt"/>
              </a:rPr>
              <a:t>READ_COMMITTED_SNAPSHOT </a:t>
            </a:r>
          </a:p>
          <a:p>
            <a:r>
              <a:rPr lang="en-US" sz="1632" b="1" dirty="0">
                <a:latin typeface="+mn-lt"/>
              </a:rPr>
              <a:t>OFF</a:t>
            </a:r>
            <a:r>
              <a:rPr lang="en-US" sz="1632" dirty="0">
                <a:latin typeface="+mn-lt"/>
              </a:rPr>
              <a:t> (Default) – Uses shared locks to prevent other transactions from modifying rows while running a read operation</a:t>
            </a:r>
          </a:p>
          <a:p>
            <a:r>
              <a:rPr lang="en-US" sz="1632" b="1" dirty="0">
                <a:latin typeface="+mn-lt"/>
              </a:rPr>
              <a:t>ON</a:t>
            </a:r>
            <a:r>
              <a:rPr lang="en-US" sz="1632" dirty="0">
                <a:latin typeface="+mn-lt"/>
              </a:rPr>
              <a:t> – Uses row versioning to present each statement with a </a:t>
            </a:r>
            <a:r>
              <a:rPr lang="en-US" sz="1632" dirty="0" err="1">
                <a:latin typeface="+mn-lt"/>
              </a:rPr>
              <a:t>transactionally</a:t>
            </a:r>
            <a:r>
              <a:rPr lang="en-US" sz="1632" dirty="0">
                <a:latin typeface="+mn-lt"/>
              </a:rPr>
              <a:t> consistent snapshot of the data as it existed at the start of the statement. Locks are not used to protect the data from updates.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35796" y="227015"/>
            <a:ext cx="6928767" cy="754061"/>
          </a:xfrm>
        </p:spPr>
        <p:txBody>
          <a:bodyPr/>
          <a:lstStyle/>
          <a:p>
            <a:r>
              <a:rPr lang="en-US"/>
              <a:t>Snapshot isolation								</a:t>
            </a:r>
            <a:endParaRPr lang="en-US">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7364564" y="1486420"/>
            <a:ext cx="4913886" cy="1214742"/>
          </a:xfrm>
          <a:prstGeom prst="rect">
            <a:avLst/>
          </a:prstGeom>
        </p:spPr>
        <p:txBody>
          <a:bodyPr wrap="square">
            <a:spAutoFit/>
          </a:bodyPr>
          <a:lstStyle/>
          <a:p>
            <a:pPr defTabSz="932597">
              <a:defRPr/>
            </a:pPr>
            <a:r>
              <a:rPr lang="en-US" sz="1428" dirty="0">
                <a:solidFill>
                  <a:srgbClr val="0101FD"/>
                </a:solidFill>
                <a:latin typeface="Calibri" panose="020F0502020204030204" pitchFamily="34" charset="0"/>
                <a:cs typeface="Calibri" panose="020F0502020204030204" pitchFamily="34" charset="0"/>
              </a:rPr>
              <a:t>ALTER</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DATABASE</a:t>
            </a:r>
            <a:r>
              <a:rPr lang="en-US" sz="1428" dirty="0">
                <a:solidFill>
                  <a:srgbClr val="171717"/>
                </a:solidFill>
                <a:latin typeface="Calibri" panose="020F0502020204030204" pitchFamily="34" charset="0"/>
                <a:cs typeface="Calibri" panose="020F0502020204030204" pitchFamily="34" charset="0"/>
              </a:rPr>
              <a:t> </a:t>
            </a:r>
            <a:r>
              <a:rPr lang="en-US" sz="1428" dirty="0" err="1">
                <a:solidFill>
                  <a:srgbClr val="171717"/>
                </a:solidFill>
                <a:latin typeface="Calibri" panose="020F0502020204030204" pitchFamily="34" charset="0"/>
                <a:cs typeface="Calibri" panose="020F0502020204030204" pitchFamily="34" charset="0"/>
              </a:rPr>
              <a:t>MyDatabase</a:t>
            </a:r>
            <a:r>
              <a:rPr lang="en-US" sz="1428" dirty="0">
                <a:solidFill>
                  <a:srgbClr val="171717"/>
                </a:solidFill>
                <a:latin typeface="Calibri" panose="020F0502020204030204" pitchFamily="34" charset="0"/>
                <a:cs typeface="Calibri" panose="020F0502020204030204" pitchFamily="34" charset="0"/>
              </a:rPr>
              <a:t> </a:t>
            </a:r>
          </a:p>
          <a:p>
            <a:pPr defTabSz="932597">
              <a:defRPr/>
            </a:pPr>
            <a:r>
              <a:rPr lang="en-US" sz="1428" dirty="0">
                <a:solidFill>
                  <a:srgbClr val="0101FD"/>
                </a:solidFill>
                <a:latin typeface="Calibri" panose="020F0502020204030204" pitchFamily="34" charset="0"/>
                <a:cs typeface="Calibri" panose="020F0502020204030204" pitchFamily="34" charset="0"/>
              </a:rPr>
              <a:t>SET</a:t>
            </a:r>
            <a:r>
              <a:rPr lang="en-US" sz="1428" dirty="0">
                <a:solidFill>
                  <a:srgbClr val="171717"/>
                </a:solidFill>
                <a:latin typeface="Calibri" panose="020F0502020204030204" pitchFamily="34" charset="0"/>
                <a:cs typeface="Calibri" panose="020F0502020204030204" pitchFamily="34" charset="0"/>
              </a:rPr>
              <a:t> ALLOW_SNAPSHOT_ISOLATION </a:t>
            </a:r>
            <a:r>
              <a:rPr lang="en-US" sz="1428" dirty="0">
                <a:solidFill>
                  <a:srgbClr val="0101FD"/>
                </a:solidFill>
                <a:latin typeface="Calibri" panose="020F0502020204030204" pitchFamily="34" charset="0"/>
                <a:cs typeface="Calibri" panose="020F0502020204030204" pitchFamily="34" charset="0"/>
              </a:rPr>
              <a:t>ON</a:t>
            </a:r>
            <a:r>
              <a:rPr lang="en-US" sz="1428" dirty="0">
                <a:solidFill>
                  <a:srgbClr val="171717"/>
                </a:solidFill>
                <a:latin typeface="Calibri" panose="020F0502020204030204" pitchFamily="34" charset="0"/>
                <a:cs typeface="Calibri" panose="020F0502020204030204" pitchFamily="34" charset="0"/>
              </a:rPr>
              <a:t> </a:t>
            </a:r>
          </a:p>
          <a:p>
            <a:pPr defTabSz="932597">
              <a:defRPr/>
            </a:pPr>
            <a:endParaRPr lang="en-US" sz="1428" dirty="0">
              <a:solidFill>
                <a:srgbClr val="171717"/>
              </a:solidFill>
              <a:latin typeface="Calibri" panose="020F0502020204030204" pitchFamily="34" charset="0"/>
              <a:cs typeface="Calibri" panose="020F0502020204030204" pitchFamily="34" charset="0"/>
            </a:endParaRPr>
          </a:p>
          <a:p>
            <a:pPr defTabSz="932597">
              <a:defRPr/>
            </a:pPr>
            <a:r>
              <a:rPr lang="en-US" sz="1428" dirty="0">
                <a:solidFill>
                  <a:srgbClr val="0101FD"/>
                </a:solidFill>
                <a:latin typeface="Calibri" panose="020F0502020204030204" pitchFamily="34" charset="0"/>
                <a:cs typeface="Calibri" panose="020F0502020204030204" pitchFamily="34" charset="0"/>
              </a:rPr>
              <a:t>ALTER</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DATABASE</a:t>
            </a:r>
            <a:r>
              <a:rPr lang="en-US" sz="1428" dirty="0">
                <a:solidFill>
                  <a:srgbClr val="171717"/>
                </a:solidFill>
                <a:latin typeface="Calibri" panose="020F0502020204030204" pitchFamily="34" charset="0"/>
                <a:cs typeface="Calibri" panose="020F0502020204030204" pitchFamily="34" charset="0"/>
              </a:rPr>
              <a:t> </a:t>
            </a:r>
            <a:r>
              <a:rPr lang="en-US" sz="1428" dirty="0" err="1">
                <a:solidFill>
                  <a:srgbClr val="171717"/>
                </a:solidFill>
                <a:latin typeface="Calibri" panose="020F0502020204030204" pitchFamily="34" charset="0"/>
                <a:cs typeface="Calibri" panose="020F0502020204030204" pitchFamily="34" charset="0"/>
              </a:rPr>
              <a:t>MyDatabase</a:t>
            </a:r>
            <a:r>
              <a:rPr lang="en-US" sz="1428" dirty="0">
                <a:solidFill>
                  <a:srgbClr val="171717"/>
                </a:solidFill>
                <a:latin typeface="Calibri" panose="020F0502020204030204" pitchFamily="34" charset="0"/>
                <a:cs typeface="Calibri" panose="020F0502020204030204" pitchFamily="34" charset="0"/>
              </a:rPr>
              <a:t> </a:t>
            </a:r>
            <a:r>
              <a:rPr lang="en-US" sz="1428" dirty="0">
                <a:solidFill>
                  <a:srgbClr val="0101FD"/>
                </a:solidFill>
                <a:latin typeface="Calibri" panose="020F0502020204030204" pitchFamily="34" charset="0"/>
                <a:cs typeface="Calibri" panose="020F0502020204030204" pitchFamily="34" charset="0"/>
              </a:rPr>
              <a:t>SET</a:t>
            </a:r>
            <a:r>
              <a:rPr lang="en-US" sz="1428" dirty="0">
                <a:solidFill>
                  <a:srgbClr val="171717"/>
                </a:solidFill>
                <a:latin typeface="Calibri" panose="020F0502020204030204" pitchFamily="34" charset="0"/>
                <a:cs typeface="Calibri" panose="020F0502020204030204" pitchFamily="34" charset="0"/>
              </a:rPr>
              <a:t> READ_COMMITTED_SNAPSHOT </a:t>
            </a:r>
            <a:r>
              <a:rPr lang="en-US" sz="1428" dirty="0">
                <a:solidFill>
                  <a:srgbClr val="0101FD"/>
                </a:solidFill>
                <a:latin typeface="Calibri" panose="020F0502020204030204" pitchFamily="34" charset="0"/>
                <a:cs typeface="Calibri" panose="020F0502020204030204" pitchFamily="34" charset="0"/>
              </a:rPr>
              <a:t>ON</a:t>
            </a:r>
            <a:r>
              <a:rPr lang="en-US" sz="1428" dirty="0">
                <a:solidFill>
                  <a:srgbClr val="171717"/>
                </a:solidFill>
                <a:latin typeface="Calibri" panose="020F0502020204030204" pitchFamily="34" charset="0"/>
                <a:cs typeface="Calibri" panose="020F0502020204030204" pitchFamily="34" charset="0"/>
              </a:rPr>
              <a:t> </a:t>
            </a:r>
            <a:endParaRPr lang="en-US" sz="1428"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4293024"/>
          </a:xfrm>
        </p:spPr>
        <p:txBody>
          <a:bodyPr/>
          <a:lstStyle/>
          <a:p>
            <a:r>
              <a:rPr lang="en-US">
                <a:solidFill>
                  <a:schemeClr val="tx2"/>
                </a:solidFill>
              </a:rPr>
              <a:t>Overview</a:t>
            </a:r>
          </a:p>
          <a:p>
            <a:pPr>
              <a:spcBef>
                <a:spcPts val="612"/>
              </a:spcBef>
            </a:pPr>
            <a:r>
              <a:rPr lang="en-US" sz="1632">
                <a:latin typeface="+mn-lt"/>
              </a:rPr>
              <a:t>The JSON format enables representation of complex or hierarchical data structures in tables. </a:t>
            </a:r>
          </a:p>
          <a:p>
            <a:pPr>
              <a:spcBef>
                <a:spcPts val="612"/>
              </a:spcBef>
            </a:pPr>
            <a:r>
              <a:rPr lang="en-US" sz="1632">
                <a:latin typeface="+mn-lt"/>
              </a:rPr>
              <a:t>JSON data is stored using standard NVARCHAR table columns.</a:t>
            </a:r>
          </a:p>
          <a:p>
            <a:pPr>
              <a:spcBef>
                <a:spcPts val="612"/>
              </a:spcBef>
            </a:pPr>
            <a:endParaRPr lang="en-US" sz="1632">
              <a:latin typeface="+mn-lt"/>
            </a:endParaRPr>
          </a:p>
          <a:p>
            <a:r>
              <a:rPr lang="en-US">
                <a:solidFill>
                  <a:schemeClr val="tx2"/>
                </a:solidFill>
              </a:rPr>
              <a:t>Benefits</a:t>
            </a:r>
          </a:p>
          <a:p>
            <a:pPr>
              <a:spcBef>
                <a:spcPts val="612"/>
              </a:spcBef>
            </a:pPr>
            <a:r>
              <a:rPr lang="en-US" sz="1632">
                <a:latin typeface="+mn-lt"/>
              </a:rPr>
              <a:t>Transform arrays of JSON objects into table format</a:t>
            </a:r>
          </a:p>
          <a:p>
            <a:pPr>
              <a:spcBef>
                <a:spcPts val="612"/>
              </a:spcBef>
            </a:pPr>
            <a:r>
              <a:rPr lang="en-US" sz="1632">
                <a:latin typeface="+mn-lt"/>
              </a:rPr>
              <a:t>Performance optimization using clustered </a:t>
            </a:r>
            <a:r>
              <a:rPr lang="en-US" sz="1632" err="1">
                <a:latin typeface="+mn-lt"/>
              </a:rPr>
              <a:t>columnstore</a:t>
            </a:r>
            <a:r>
              <a:rPr lang="en-US" sz="1632">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6001571" y="1142880"/>
            <a:ext cx="6292718" cy="5349441"/>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Create Table with column for JSON string</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BIGINT NOT NULL</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NVARCHAR(150) NOT NULL</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OrderDetails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NVARCHAR(3000) NOT NULL </a:t>
            </a:r>
            <a:r>
              <a:rPr lang="en-US" sz="1224" kern="0" dirty="0">
                <a:solidFill>
                  <a:srgbClr val="008000"/>
                </a:solidFill>
                <a:latin typeface="Calibri" panose="020F0502020204030204" pitchFamily="34" charset="0"/>
                <a:cs typeface="Calibri" panose="020F0502020204030204" pitchFamily="34" charset="0"/>
              </a:rPr>
              <a:t>–- NVARCHAR column for JSON</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DISTRIBUTION</a:t>
            </a:r>
            <a:r>
              <a:rPr lang="en-US" sz="1224" dirty="0">
                <a:solidFill>
                  <a:srgbClr val="000000"/>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ROUND_ROBIN</a:t>
            </a:r>
            <a:r>
              <a:rPr lang="en-US" sz="1224" dirty="0">
                <a:solidFill>
                  <a:srgbClr val="000000"/>
                </a:solidFill>
                <a:latin typeface="Calibri" panose="020F0502020204030204" pitchFamily="34" charset="0"/>
                <a:cs typeface="Calibri" panose="020F0502020204030204" pitchFamily="34" charset="0"/>
              </a:rPr>
              <a:t>)</a:t>
            </a:r>
          </a:p>
          <a:p>
            <a:pPr defTabSz="932597">
              <a:spcAft>
                <a:spcPts val="612"/>
              </a:spcAft>
              <a:defRPr/>
            </a:pP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8000"/>
                </a:solidFill>
                <a:latin typeface="Calibri" panose="020F0502020204030204" pitchFamily="34" charset="0"/>
                <a:cs typeface="Calibri" panose="020F0502020204030204" pitchFamily="34" charset="0"/>
              </a:rPr>
              <a:t>-- Populate table with semi-structured data</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INSERT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CustomerOrders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VALUES</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( 101, </a:t>
            </a:r>
            <a:r>
              <a:rPr lang="en-US" sz="1224" kern="0" dirty="0">
                <a:solidFill>
                  <a:srgbClr val="008000"/>
                </a:solidFill>
                <a:latin typeface="Calibri" panose="020F0502020204030204" pitchFamily="34" charset="0"/>
                <a:cs typeface="Calibri" panose="020F0502020204030204" pitchFamily="34" charset="0"/>
              </a:rPr>
              <a:t>-- </a:t>
            </a:r>
            <a:r>
              <a:rPr lang="en-US" sz="1224" kern="0" dirty="0" err="1">
                <a:solidFill>
                  <a:srgbClr val="008000"/>
                </a:solidFill>
                <a:latin typeface="Calibri" panose="020F0502020204030204" pitchFamily="34" charset="0"/>
                <a:cs typeface="Calibri" panose="020F0502020204030204" pitchFamily="34" charset="0"/>
              </a:rPr>
              <a:t>CustomerId</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'Bahrain'</a:t>
            </a:r>
            <a:r>
              <a:rPr lang="en-US" sz="1224"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8000"/>
                </a:solidFill>
                <a:latin typeface="Calibri" panose="020F0502020204030204" pitchFamily="34" charset="0"/>
                <a:cs typeface="Calibri" panose="020F0502020204030204" pitchFamily="34" charset="0"/>
              </a:rPr>
              <a:t>-- Country</a:t>
            </a:r>
            <a:endParaRPr lang="en-US" sz="1224" kern="0"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N</a:t>
            </a:r>
            <a:r>
              <a:rPr lang="en-US" sz="1224" dirty="0">
                <a:solidFill>
                  <a:srgbClr val="FF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 "AW73565",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"Order": { "Number":"SO43659",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"Date":"2011-05-31T00:00:00"</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"Item":  { "Price":2024.40, "Quantity":1 }</a:t>
            </a:r>
          </a:p>
          <a:p>
            <a:pPr defTabSz="932597">
              <a:spcAft>
                <a:spcPts val="612"/>
              </a:spcAft>
              <a:defRPr/>
            </a:pPr>
            <a:r>
              <a:rPr lang="en-US" sz="1224" kern="0" dirty="0">
                <a:solidFill>
                  <a:srgbClr val="FF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 </a:t>
            </a:r>
            <a:r>
              <a:rPr lang="en-US" sz="1224" kern="0" dirty="0">
                <a:solidFill>
                  <a:srgbClr val="008000"/>
                </a:solidFill>
                <a:latin typeface="Calibri" panose="020F0502020204030204" pitchFamily="34" charset="0"/>
                <a:cs typeface="Calibri" panose="020F0502020204030204" pitchFamily="34" charset="0"/>
              </a:rPr>
              <a:t>-- </a:t>
            </a:r>
            <a:r>
              <a:rPr lang="en-US" sz="1224" kern="0" dirty="0" err="1">
                <a:solidFill>
                  <a:srgbClr val="008000"/>
                </a:solidFill>
                <a:latin typeface="Calibri" panose="020F0502020204030204" pitchFamily="34" charset="0"/>
                <a:cs typeface="Calibri" panose="020F0502020204030204" pitchFamily="34" charset="0"/>
              </a:rPr>
              <a:t>OrderDetails</a:t>
            </a:r>
            <a:endParaRPr lang="en-US" sz="1224" kern="0" dirty="0">
              <a:solidFill>
                <a:srgbClr val="FF0000"/>
              </a:solidFill>
              <a:latin typeface="Calibri" panose="020F0502020204030204" pitchFamily="34" charset="0"/>
              <a:cs typeface="Calibri" panose="020F0502020204030204" pitchFamily="34" charset="0"/>
            </a:endParaRPr>
          </a:p>
          <a:p>
            <a:pPr defTabSz="932597">
              <a:spcAft>
                <a:spcPts val="612"/>
              </a:spcAft>
              <a:defRPr/>
            </a:pPr>
            <a:r>
              <a:rPr lang="en-US" sz="1224" kern="0" dirty="0">
                <a:solidFill>
                  <a:srgbClr val="00000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5170127" cy="4211475"/>
          </a:xfrm>
        </p:spPr>
        <p:txBody>
          <a:bodyPr/>
          <a:lstStyle/>
          <a:p>
            <a:r>
              <a:rPr lang="en-US">
                <a:solidFill>
                  <a:schemeClr val="tx2"/>
                </a:solidFill>
              </a:rPr>
              <a:t>Overview</a:t>
            </a:r>
          </a:p>
          <a:p>
            <a:pPr>
              <a:spcBef>
                <a:spcPts val="612"/>
              </a:spcBef>
            </a:pPr>
            <a:r>
              <a:rPr lang="en-US" sz="1632">
                <a:latin typeface="+mn-lt"/>
              </a:rPr>
              <a:t>Read JSON data stored in a string column with the following:</a:t>
            </a:r>
          </a:p>
          <a:p>
            <a:pPr marL="291436" indent="-291436">
              <a:spcBef>
                <a:spcPts val="612"/>
              </a:spcBef>
              <a:buFont typeface="Arial" panose="020B0604020202020204" pitchFamily="34" charset="0"/>
              <a:buChar char="•"/>
            </a:pPr>
            <a:r>
              <a:rPr lang="en-US" sz="1632">
                <a:solidFill>
                  <a:srgbClr val="0000FF"/>
                </a:solidFill>
                <a:latin typeface="+mn-lt"/>
              </a:rPr>
              <a:t>ISJSON – </a:t>
            </a:r>
            <a:r>
              <a:rPr lang="en-US" sz="1632">
                <a:solidFill>
                  <a:schemeClr val="tx1"/>
                </a:solidFill>
                <a:latin typeface="+mn-lt"/>
              </a:rPr>
              <a:t>verify if text is valid JSON</a:t>
            </a:r>
          </a:p>
          <a:p>
            <a:pPr marL="291436" indent="-291436">
              <a:spcBef>
                <a:spcPts val="612"/>
              </a:spcBef>
              <a:buFont typeface="Arial" panose="020B0604020202020204" pitchFamily="34" charset="0"/>
              <a:buChar char="•"/>
            </a:pPr>
            <a:r>
              <a:rPr lang="en-US" sz="1632">
                <a:solidFill>
                  <a:srgbClr val="0000FF"/>
                </a:solidFill>
                <a:latin typeface="+mn-lt"/>
              </a:rPr>
              <a:t>JSON_VALUE </a:t>
            </a:r>
            <a:r>
              <a:rPr lang="en-US" sz="1632">
                <a:latin typeface="+mn-lt"/>
              </a:rPr>
              <a:t>– extract a scalar value from a JSON string</a:t>
            </a:r>
          </a:p>
          <a:p>
            <a:pPr marL="291436" indent="-291436">
              <a:spcBef>
                <a:spcPts val="612"/>
              </a:spcBef>
              <a:buFont typeface="Arial" panose="020B0604020202020204" pitchFamily="34" charset="0"/>
              <a:buChar char="•"/>
            </a:pPr>
            <a:r>
              <a:rPr lang="en-US" sz="1632">
                <a:solidFill>
                  <a:srgbClr val="0000FF"/>
                </a:solidFill>
                <a:latin typeface="+mn-lt"/>
              </a:rPr>
              <a:t>JSON_QUERY </a:t>
            </a:r>
            <a:r>
              <a:rPr lang="en-US" sz="1632">
                <a:latin typeface="+mn-lt"/>
              </a:rPr>
              <a:t>– extract a JSON object or array from a JSON string</a:t>
            </a:r>
          </a:p>
          <a:p>
            <a:pPr>
              <a:spcBef>
                <a:spcPts val="612"/>
              </a:spcBef>
            </a:pPr>
            <a:r>
              <a:rPr lang="en-US" sz="1632">
                <a:solidFill>
                  <a:schemeClr val="tx2"/>
                </a:solidFill>
              </a:rPr>
              <a:t>Benefits</a:t>
            </a:r>
          </a:p>
          <a:p>
            <a:pPr>
              <a:spcBef>
                <a:spcPts val="612"/>
              </a:spcBef>
            </a:pPr>
            <a:r>
              <a:rPr lang="en-US" sz="1632">
                <a:latin typeface="+mn-lt"/>
              </a:rPr>
              <a:t>Ability to get standard columns as well as JSON column</a:t>
            </a:r>
          </a:p>
          <a:p>
            <a:pPr>
              <a:spcBef>
                <a:spcPts val="612"/>
              </a:spcBef>
            </a:pPr>
            <a:r>
              <a:rPr lang="en-US" sz="1632">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886826" y="1232701"/>
            <a:ext cx="6044738" cy="86271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Return all rows with valid JSON data</a:t>
            </a: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FROM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0000FF"/>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WHERE  ISJSON</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000000"/>
                </a:solidFill>
                <a:latin typeface="Calibri" panose="020F0502020204030204" pitchFamily="34" charset="0"/>
                <a:cs typeface="Calibri" panose="020F0502020204030204" pitchFamily="34" charset="0"/>
              </a:rPr>
              <a:t>&gt; 0</a:t>
            </a:r>
            <a:r>
              <a:rPr lang="en-US" sz="1224" kern="0" dirty="0">
                <a:solidFill>
                  <a:srgbClr val="494949"/>
                </a:solidFill>
                <a:latin typeface="Calibri" panose="020F0502020204030204" pitchFamily="34" charset="0"/>
                <a:cs typeface="Calibri" panose="020F0502020204030204" pitchFamily="34" charset="0"/>
              </a:rPr>
              <a:t>;</a:t>
            </a:r>
            <a:endParaRPr lang="en-US" sz="1224"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952766" y="2421752"/>
          <a:ext cx="6044738" cy="932603"/>
        </p:xfrm>
        <a:graphic>
          <a:graphicData uri="http://schemas.openxmlformats.org/drawingml/2006/table">
            <a:tbl>
              <a:tblPr firstRow="1" bandRow="1">
                <a:tableStyleId>{17292A2E-F333-43FB-9621-5CBBE7FDCDCB}</a:tableStyleId>
              </a:tblPr>
              <a:tblGrid>
                <a:gridCol w="1480681">
                  <a:extLst>
                    <a:ext uri="{9D8B030D-6E8A-4147-A177-3AD203B41FA5}">
                      <a16:colId xmlns:a16="http://schemas.microsoft.com/office/drawing/2014/main" val="548712045"/>
                    </a:ext>
                  </a:extLst>
                </a:gridCol>
                <a:gridCol w="4564057">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6528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973134" y="4212296"/>
            <a:ext cx="6024371" cy="1246982"/>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Extract values from JSON string</a:t>
            </a:r>
          </a:p>
          <a:p>
            <a:pPr defTabSz="932597">
              <a:defRPr/>
            </a:pPr>
            <a:r>
              <a:rPr lang="en-US" sz="1224" kern="0" dirty="0">
                <a:solidFill>
                  <a:srgbClr val="0000FF"/>
                </a:solidFill>
                <a:latin typeface="Calibri" panose="020F0502020204030204" pitchFamily="34" charset="0"/>
                <a:cs typeface="Calibri" panose="020F0502020204030204" pitchFamily="34" charset="0"/>
              </a:rPr>
              <a:t>SELECT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a:solidFill>
                  <a:srgbClr val="000000"/>
                </a:solidFill>
                <a:latin typeface="Calibri" panose="020F0502020204030204" pitchFamily="34" charset="0"/>
                <a:cs typeface="Calibri" panose="020F0502020204030204" pitchFamily="34" charset="0"/>
              </a:rPr>
              <a:t>Country,  </a:t>
            </a:r>
          </a:p>
          <a:p>
            <a:pPr defTabSz="932597">
              <a:defRPr/>
            </a:pPr>
            <a:r>
              <a:rPr lang="en-US" sz="1224" kern="0" dirty="0">
                <a:solidFill>
                  <a:srgbClr val="0000FF"/>
                </a:solidFill>
                <a:latin typeface="Calibri" panose="020F0502020204030204" pitchFamily="34" charset="0"/>
                <a:cs typeface="Calibri" panose="020F0502020204030204" pitchFamily="34" charset="0"/>
              </a:rPr>
              <a:t>       JSON_VALUE</a:t>
            </a:r>
            <a:r>
              <a:rPr lang="en-US" sz="1224" kern="0" dirty="0">
                <a:solidFill>
                  <a:srgbClr val="494949"/>
                </a:solidFill>
                <a:latin typeface="Calibri" panose="020F0502020204030204" pitchFamily="34" charset="0"/>
                <a:cs typeface="Calibri" panose="020F0502020204030204" pitchFamily="34" charset="0"/>
              </a:rPr>
              <a:t>(</a:t>
            </a:r>
            <a:r>
              <a:rPr lang="en-US" sz="1224" kern="0" dirty="0" err="1">
                <a:solidFill>
                  <a:srgbClr val="494949"/>
                </a:solidFill>
                <a:latin typeface="Calibri" panose="020F0502020204030204" pitchFamily="34" charset="0"/>
                <a:cs typeface="Calibri" panose="020F0502020204030204" pitchFamily="34" charset="0"/>
              </a:rPr>
              <a:t>OrderDetails</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0000FF"/>
                </a:solidFill>
                <a:latin typeface="Calibri" panose="020F0502020204030204" pitchFamily="34" charset="0"/>
                <a:cs typeface="Calibri" panose="020F0502020204030204" pitchFamily="34" charset="0"/>
              </a:rPr>
              <a:t> AS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JSON_QUERY</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'$.Item'</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ItemDetails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973135" y="5602905"/>
          <a:ext cx="6044739" cy="658003"/>
        </p:xfrm>
        <a:graphic>
          <a:graphicData uri="http://schemas.openxmlformats.org/drawingml/2006/table">
            <a:tbl>
              <a:tblPr firstRow="1" bandRow="1">
                <a:tableStyleId>{17292A2E-F333-43FB-9621-5CBBE7FDCDCB}</a:tableStyleId>
              </a:tblPr>
              <a:tblGrid>
                <a:gridCol w="1205967">
                  <a:extLst>
                    <a:ext uri="{9D8B030D-6E8A-4147-A177-3AD203B41FA5}">
                      <a16:colId xmlns:a16="http://schemas.microsoft.com/office/drawing/2014/main" val="548712045"/>
                    </a:ext>
                  </a:extLst>
                </a:gridCol>
                <a:gridCol w="913763">
                  <a:extLst>
                    <a:ext uri="{9D8B030D-6E8A-4147-A177-3AD203B41FA5}">
                      <a16:colId xmlns:a16="http://schemas.microsoft.com/office/drawing/2014/main" val="1418428866"/>
                    </a:ext>
                  </a:extLst>
                </a:gridCol>
                <a:gridCol w="857241">
                  <a:extLst>
                    <a:ext uri="{9D8B030D-6E8A-4147-A177-3AD203B41FA5}">
                      <a16:colId xmlns:a16="http://schemas.microsoft.com/office/drawing/2014/main" val="776802025"/>
                    </a:ext>
                  </a:extLst>
                </a:gridCol>
                <a:gridCol w="3067768">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3260" marR="93260" marT="46630" marB="46630"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0"/>
            <a:ext cx="5078720" cy="4168182"/>
          </a:xfrm>
        </p:spPr>
        <p:txBody>
          <a:bodyPr/>
          <a:lstStyle/>
          <a:p>
            <a:r>
              <a:rPr lang="en-US">
                <a:solidFill>
                  <a:schemeClr val="tx2"/>
                </a:solidFill>
              </a:rPr>
              <a:t>Overview</a:t>
            </a:r>
          </a:p>
          <a:p>
            <a:pPr>
              <a:spcBef>
                <a:spcPts val="612"/>
              </a:spcBef>
            </a:pPr>
            <a:r>
              <a:rPr lang="en-US" sz="1632">
                <a:latin typeface="+mn-lt"/>
              </a:rPr>
              <a:t>Use standard table columns and values from JSON text in the same analytical query.</a:t>
            </a:r>
          </a:p>
          <a:p>
            <a:pPr>
              <a:spcBef>
                <a:spcPts val="612"/>
              </a:spcBef>
            </a:pPr>
            <a:r>
              <a:rPr lang="en-US" sz="1632">
                <a:latin typeface="+mn-lt"/>
              </a:rPr>
              <a:t>Modify JSON data with the following:</a:t>
            </a:r>
          </a:p>
          <a:p>
            <a:pPr marL="291436" indent="-291436">
              <a:spcBef>
                <a:spcPts val="612"/>
              </a:spcBef>
              <a:buFont typeface="Arial" panose="020B0604020202020204" pitchFamily="34" charset="0"/>
              <a:buChar char="•"/>
            </a:pPr>
            <a:r>
              <a:rPr lang="en-US" sz="1632">
                <a:solidFill>
                  <a:srgbClr val="0000FF"/>
                </a:solidFill>
                <a:latin typeface="+mn-lt"/>
              </a:rPr>
              <a:t>JSON_MODIFY </a:t>
            </a:r>
            <a:r>
              <a:rPr lang="en-US" sz="1632">
                <a:latin typeface="+mn-lt"/>
              </a:rPr>
              <a:t>– modifies a value in a JSON string</a:t>
            </a:r>
          </a:p>
          <a:p>
            <a:pPr marL="291436" indent="-291436">
              <a:spcBef>
                <a:spcPts val="612"/>
              </a:spcBef>
              <a:buFont typeface="Arial" panose="020B0604020202020204" pitchFamily="34" charset="0"/>
              <a:buChar char="•"/>
            </a:pPr>
            <a:r>
              <a:rPr lang="en-US" sz="1632">
                <a:solidFill>
                  <a:srgbClr val="0000FF"/>
                </a:solidFill>
                <a:latin typeface="+mn-lt"/>
              </a:rPr>
              <a:t>OPENJSON</a:t>
            </a:r>
            <a:r>
              <a:rPr lang="en-US" sz="1632">
                <a:latin typeface="+mn-lt"/>
              </a:rPr>
              <a:t> – convert JSON collection to a set of rows and columns</a:t>
            </a:r>
          </a:p>
          <a:p>
            <a:pPr>
              <a:spcBef>
                <a:spcPts val="612"/>
              </a:spcBef>
            </a:pPr>
            <a:endParaRPr lang="en-US" sz="1632">
              <a:latin typeface="+mn-lt"/>
            </a:endParaRPr>
          </a:p>
          <a:p>
            <a:r>
              <a:rPr lang="en-US">
                <a:solidFill>
                  <a:schemeClr val="tx2"/>
                </a:solidFill>
              </a:rPr>
              <a:t>Benefits</a:t>
            </a:r>
          </a:p>
          <a:p>
            <a:r>
              <a:rPr lang="en-US" sz="1632">
                <a:latin typeface="+mn-lt"/>
              </a:rPr>
              <a:t>Flexibility to update JSON string using T-SQL</a:t>
            </a:r>
          </a:p>
          <a:p>
            <a:r>
              <a:rPr lang="en-US" sz="1632">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68040" y="1095512"/>
            <a:ext cx="6129465" cy="670577"/>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Modify Item Quantity value</a:t>
            </a:r>
          </a:p>
          <a:p>
            <a:pPr defTabSz="932597">
              <a:defRPr/>
            </a:pPr>
            <a:r>
              <a:rPr lang="en-US" sz="1224" kern="0" dirty="0">
                <a:solidFill>
                  <a:srgbClr val="0000FF"/>
                </a:solidFill>
                <a:latin typeface="Calibri" panose="020F0502020204030204" pitchFamily="34" charset="0"/>
                <a:cs typeface="Calibri" panose="020F0502020204030204" pitchFamily="34" charset="0"/>
              </a:rPr>
              <a:t>UPDATE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 </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 = </a:t>
            </a:r>
          </a:p>
          <a:p>
            <a:pPr defTabSz="932597">
              <a:defRPr/>
            </a:pPr>
            <a:r>
              <a:rPr lang="en-US" sz="1224" kern="0" dirty="0">
                <a:solidFill>
                  <a:srgbClr val="0000FF"/>
                </a:solidFill>
                <a:latin typeface="Calibri" panose="020F0502020204030204" pitchFamily="34" charset="0"/>
                <a:cs typeface="Calibri" panose="020F0502020204030204" pitchFamily="34" charset="0"/>
              </a:rPr>
              <a:t>JSON_MODIFY</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OrderDetails</a:t>
            </a:r>
            <a:r>
              <a:rPr lang="en-US" sz="1224" kern="0" dirty="0">
                <a:solidFill>
                  <a:srgbClr val="000000"/>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'$.OrderDetails.Item.Quantity'</a:t>
            </a:r>
            <a:r>
              <a:rPr lang="en-US" sz="1224" kern="0" dirty="0">
                <a:solidFill>
                  <a:srgbClr val="000000"/>
                </a:solidFill>
                <a:latin typeface="Calibri" panose="020F0502020204030204" pitchFamily="34" charset="0"/>
                <a:cs typeface="Calibri" panose="020F0502020204030204" pitchFamily="34" charset="0"/>
              </a:rPr>
              <a:t>,2)</a:t>
            </a:r>
            <a:endParaRPr lang="en-US" sz="1224"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952767" y="3398696"/>
            <a:ext cx="5408864" cy="2591928"/>
          </a:xfrm>
          <a:prstGeom prst="rect">
            <a:avLst/>
          </a:prstGeom>
          <a:ln>
            <a:solidFill>
              <a:schemeClr val="bg2">
                <a:lumMod val="50000"/>
              </a:schemeClr>
            </a:solidFill>
          </a:ln>
        </p:spPr>
        <p:txBody>
          <a:bodyPr wrap="square">
            <a:spAutoFit/>
          </a:bodyPr>
          <a:lstStyle/>
          <a:p>
            <a:pPr defTabSz="932597">
              <a:defRPr/>
            </a:pPr>
            <a:r>
              <a:rPr lang="en-US" sz="1224" kern="0" dirty="0">
                <a:solidFill>
                  <a:srgbClr val="008000"/>
                </a:solidFill>
                <a:latin typeface="Calibri" panose="020F0502020204030204" pitchFamily="34" charset="0"/>
                <a:cs typeface="Calibri" panose="020F0502020204030204" pitchFamily="34" charset="0"/>
              </a:rPr>
              <a:t>-- Convert JSON collection to rows and columns</a:t>
            </a:r>
          </a:p>
          <a:p>
            <a:pPr defTabSz="932597">
              <a:defRPr/>
            </a:pP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CustomerId</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OrderDetails.OrderDate</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OrderDetails.OrderPrice</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CustomerOrders</a:t>
            </a:r>
            <a:r>
              <a:rPr lang="en-US" sz="1224" kern="0" dirty="0">
                <a:solidFill>
                  <a:srgbClr val="494949"/>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CROSS APPLY OPENJSON </a:t>
            </a:r>
            <a:r>
              <a:rPr lang="en-US" sz="1224" kern="0" dirty="0">
                <a:solidFill>
                  <a:srgbClr val="00000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CustomerOrders.OrderDetails</a:t>
            </a:r>
            <a:r>
              <a:rPr lang="en-US" sz="1224" kern="0" dirty="0">
                <a:solidFill>
                  <a:srgbClr val="000000"/>
                </a:solidFill>
                <a:latin typeface="Calibri" panose="020F0502020204030204" pitchFamily="34" charset="0"/>
                <a:cs typeface="Calibri" panose="020F0502020204030204" pitchFamily="34" charset="0"/>
              </a:rPr>
              <a:t>)</a:t>
            </a:r>
          </a:p>
          <a:p>
            <a:pPr defTabSz="932597">
              <a:defRPr/>
            </a:pPr>
            <a:r>
              <a:rPr lang="en-US" sz="1224" kern="0" dirty="0">
                <a:solidFill>
                  <a:srgbClr val="0000FF"/>
                </a:solidFill>
                <a:latin typeface="Calibri" panose="020F0502020204030204" pitchFamily="34" charset="0"/>
                <a:cs typeface="Calibri" panose="020F0502020204030204" pitchFamily="34" charset="0"/>
              </a:rPr>
              <a:t>WITH </a:t>
            </a: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StoreId</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VARCHAR(50)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StoreId</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 </a:t>
            </a:r>
          </a:p>
          <a:p>
            <a:pPr defTabSz="932597">
              <a:defRPr/>
            </a:pP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OrderNumber</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VARCHAR(100)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DATETIME</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Order.Date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OrderPrice</a:t>
            </a:r>
            <a:r>
              <a:rPr lang="en-US" sz="1224" kern="0" dirty="0">
                <a:solidFill>
                  <a:srgbClr val="0000FF"/>
                </a:solidFill>
                <a:latin typeface="Calibri" panose="020F0502020204030204" pitchFamily="34" charset="0"/>
                <a:cs typeface="Calibri" panose="020F0502020204030204" pitchFamily="34" charset="0"/>
              </a:rPr>
              <a:t>    DECIMAL    </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FF0000"/>
                </a:solidFill>
                <a:latin typeface="Calibri" panose="020F0502020204030204" pitchFamily="34" charset="0"/>
                <a:cs typeface="Calibri" panose="020F0502020204030204" pitchFamily="34" charset="0"/>
              </a:rPr>
              <a:t>‘$.</a:t>
            </a:r>
            <a:r>
              <a:rPr lang="en-US" sz="1224" kern="0" dirty="0" err="1">
                <a:solidFill>
                  <a:srgbClr val="FF0000"/>
                </a:solidFill>
                <a:latin typeface="Calibri" panose="020F0502020204030204" pitchFamily="34" charset="0"/>
                <a:cs typeface="Calibri" panose="020F0502020204030204" pitchFamily="34" charset="0"/>
              </a:rPr>
              <a:t>Item.Price</a:t>
            </a:r>
            <a:r>
              <a:rPr lang="en-US" sz="1224" kern="0" dirty="0">
                <a:solidFill>
                  <a:srgbClr val="FF0000"/>
                </a:solidFill>
                <a:latin typeface="Calibri" panose="020F0502020204030204" pitchFamily="34" charset="0"/>
                <a:cs typeface="Calibri" panose="020F0502020204030204" pitchFamily="34" charset="0"/>
              </a:rPr>
              <a:t>'</a:t>
            </a:r>
            <a:r>
              <a:rPr lang="en-US" sz="1224" kern="0" dirty="0">
                <a:solidFill>
                  <a:srgbClr val="494949"/>
                </a:solidFill>
                <a:latin typeface="Calibri" panose="020F0502020204030204" pitchFamily="34" charset="0"/>
                <a:cs typeface="Calibri" panose="020F0502020204030204" pitchFamily="34" charset="0"/>
              </a:rPr>
              <a:t>,</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OrderQuantity</a:t>
            </a:r>
            <a:r>
              <a:rPr lang="en-US" sz="1224" kern="0" dirty="0">
                <a:solidFill>
                  <a:srgbClr val="0000FF"/>
                </a:solidFill>
                <a:latin typeface="Calibri" panose="020F0502020204030204" pitchFamily="34" charset="0"/>
                <a:cs typeface="Calibri" panose="020F0502020204030204" pitchFamily="34" charset="0"/>
              </a:rPr>
              <a:t> INT</a:t>
            </a:r>
            <a:r>
              <a:rPr lang="en-US" sz="1224" kern="0" dirty="0">
                <a:solidFill>
                  <a:srgbClr val="FF0000"/>
                </a:solidFill>
                <a:latin typeface="Calibri" panose="020F0502020204030204" pitchFamily="34" charset="0"/>
                <a:cs typeface="Calibri" panose="020F0502020204030204" pitchFamily="34" charset="0"/>
              </a:rPr>
              <a:t>          '$.</a:t>
            </a:r>
            <a:r>
              <a:rPr lang="en-US" sz="1224" kern="0" dirty="0" err="1">
                <a:solidFill>
                  <a:srgbClr val="FF0000"/>
                </a:solidFill>
                <a:latin typeface="Calibri" panose="020F0502020204030204" pitchFamily="34" charset="0"/>
                <a:cs typeface="Calibri" panose="020F0502020204030204" pitchFamily="34" charset="0"/>
              </a:rPr>
              <a:t>Item.Quantity</a:t>
            </a:r>
            <a:r>
              <a:rPr lang="en-US" sz="1224" kern="0" dirty="0">
                <a:solidFill>
                  <a:srgbClr val="FF0000"/>
                </a:solidFill>
                <a:latin typeface="Calibri" panose="020F0502020204030204" pitchFamily="34" charset="0"/>
                <a:cs typeface="Calibri" panose="020F0502020204030204" pitchFamily="34" charset="0"/>
              </a:rPr>
              <a:t>'  </a:t>
            </a:r>
          </a:p>
          <a:p>
            <a:pPr defTabSz="932597">
              <a:defRPr/>
            </a:pPr>
            <a:r>
              <a:rPr lang="en-US" sz="1224" kern="0" dirty="0">
                <a:solidFill>
                  <a:srgbClr val="FF0000"/>
                </a:solidFill>
                <a:latin typeface="Calibri" panose="020F0502020204030204" pitchFamily="34" charset="0"/>
                <a:cs typeface="Calibri" panose="020F0502020204030204" pitchFamily="34" charset="0"/>
              </a:rPr>
              <a:t>      </a:t>
            </a:r>
            <a:r>
              <a:rPr lang="en-US" sz="1224" kern="0" dirty="0">
                <a:solidFill>
                  <a:srgbClr val="494949"/>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494949"/>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OrderDetails</a:t>
            </a:r>
            <a:endParaRPr lang="en-US" sz="1224"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952766" y="2001690"/>
          <a:ext cx="5135735" cy="746083"/>
        </p:xfrm>
        <a:graphic>
          <a:graphicData uri="http://schemas.openxmlformats.org/drawingml/2006/table">
            <a:tbl>
              <a:tblPr firstRow="1" bandRow="1">
                <a:tableStyleId>{17292A2E-F333-43FB-9621-5CBBE7FDCDCB}</a:tableStyleId>
              </a:tblPr>
              <a:tblGrid>
                <a:gridCol w="5135735">
                  <a:extLst>
                    <a:ext uri="{9D8B030D-6E8A-4147-A177-3AD203B41FA5}">
                      <a16:colId xmlns:a16="http://schemas.microsoft.com/office/drawing/2014/main" val="276908009"/>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46630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3260" marR="93260" marT="46630" marB="4663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6020123" y="6094125"/>
          <a:ext cx="5408863" cy="658003"/>
        </p:xfrm>
        <a:graphic>
          <a:graphicData uri="http://schemas.openxmlformats.org/drawingml/2006/table">
            <a:tbl>
              <a:tblPr firstRow="1" bandRow="1">
                <a:tableStyleId>{17292A2E-F333-43FB-9621-5CBBE7FDCDCB}</a:tableStyleId>
              </a:tblPr>
              <a:tblGrid>
                <a:gridCol w="1367829">
                  <a:extLst>
                    <a:ext uri="{9D8B030D-6E8A-4147-A177-3AD203B41FA5}">
                      <a16:colId xmlns:a16="http://schemas.microsoft.com/office/drawing/2014/main" val="548712045"/>
                    </a:ext>
                  </a:extLst>
                </a:gridCol>
                <a:gridCol w="990749">
                  <a:extLst>
                    <a:ext uri="{9D8B030D-6E8A-4147-A177-3AD203B41FA5}">
                      <a16:colId xmlns:a16="http://schemas.microsoft.com/office/drawing/2014/main" val="1702844357"/>
                    </a:ext>
                  </a:extLst>
                </a:gridCol>
                <a:gridCol w="1659578">
                  <a:extLst>
                    <a:ext uri="{9D8B030D-6E8A-4147-A177-3AD203B41FA5}">
                      <a16:colId xmlns:a16="http://schemas.microsoft.com/office/drawing/2014/main" val="1418428866"/>
                    </a:ext>
                  </a:extLst>
                </a:gridCol>
                <a:gridCol w="1390707">
                  <a:extLst>
                    <a:ext uri="{9D8B030D-6E8A-4147-A177-3AD203B41FA5}">
                      <a16:colId xmlns:a16="http://schemas.microsoft.com/office/drawing/2014/main" val="776802025"/>
                    </a:ext>
                  </a:extLst>
                </a:gridCol>
              </a:tblGrid>
              <a:tr h="2797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3260" marR="93260" marT="46630" marB="46630"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3260" marR="93260" marT="46630" marB="46630" anchor="ctr"/>
                </a:tc>
                <a:extLst>
                  <a:ext uri="{0D108BD9-81ED-4DB2-BD59-A6C34878D82A}">
                    <a16:rowId xmlns:a16="http://schemas.microsoft.com/office/drawing/2014/main" val="2049453285"/>
                  </a:ext>
                </a:extLst>
              </a:tr>
              <a:tr h="378222">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3260" marR="93260" marT="46630" marB="46630"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5794" y="1142881"/>
            <a:ext cx="4509009" cy="4999699"/>
          </a:xfrm>
        </p:spPr>
        <p:txBody>
          <a:bodyPr/>
          <a:lstStyle/>
          <a:p>
            <a:r>
              <a:rPr lang="en-US" dirty="0">
                <a:solidFill>
                  <a:schemeClr val="tx2"/>
                </a:solidFill>
              </a:rPr>
              <a:t>Overview</a:t>
            </a:r>
          </a:p>
          <a:p>
            <a:pPr>
              <a:spcBef>
                <a:spcPts val="612"/>
              </a:spcBef>
            </a:pPr>
            <a:r>
              <a:rPr lang="en-US" sz="1632" dirty="0">
                <a:latin typeface="+mn-lt"/>
              </a:rPr>
              <a:t>It is a group of one or more SQL statements or a reference to a Microsoft .NET Framework common language runtime (CLR) method.</a:t>
            </a:r>
          </a:p>
          <a:p>
            <a:pPr>
              <a:spcBef>
                <a:spcPts val="612"/>
              </a:spcBef>
            </a:pPr>
            <a:r>
              <a:rPr lang="en-US" sz="1632" dirty="0">
                <a:latin typeface="+mn-lt"/>
              </a:rPr>
              <a:t>Promotes flexibility and modularity.</a:t>
            </a:r>
          </a:p>
          <a:p>
            <a:pPr>
              <a:spcBef>
                <a:spcPts val="612"/>
              </a:spcBef>
            </a:pPr>
            <a:r>
              <a:rPr lang="en-US" sz="1632" dirty="0">
                <a:latin typeface="+mn-lt"/>
              </a:rPr>
              <a:t>Supports parameters and nesting.</a:t>
            </a:r>
          </a:p>
          <a:p>
            <a:pPr>
              <a:spcBef>
                <a:spcPts val="612"/>
              </a:spcBef>
            </a:pPr>
            <a:endParaRPr lang="en-US" sz="1632" dirty="0">
              <a:latin typeface="+mn-lt"/>
            </a:endParaRPr>
          </a:p>
          <a:p>
            <a:r>
              <a:rPr lang="en-US" dirty="0">
                <a:solidFill>
                  <a:schemeClr val="tx2"/>
                </a:solidFill>
              </a:rPr>
              <a:t>Benefits</a:t>
            </a:r>
          </a:p>
          <a:p>
            <a:pPr>
              <a:spcBef>
                <a:spcPts val="612"/>
              </a:spcBef>
            </a:pPr>
            <a:r>
              <a:rPr lang="en-US" sz="1632" dirty="0">
                <a:latin typeface="+mn-lt"/>
              </a:rPr>
              <a:t>Reduced server/client network traffic, improved performance</a:t>
            </a:r>
          </a:p>
          <a:p>
            <a:pPr>
              <a:spcBef>
                <a:spcPts val="612"/>
              </a:spcBef>
            </a:pPr>
            <a:r>
              <a:rPr lang="en-US" sz="1632" dirty="0">
                <a:latin typeface="+mn-lt"/>
              </a:rPr>
              <a:t>Stronger security</a:t>
            </a:r>
          </a:p>
          <a:p>
            <a:pPr>
              <a:spcBef>
                <a:spcPts val="612"/>
              </a:spcBef>
            </a:pPr>
            <a:r>
              <a:rPr lang="en-US" sz="1632" dirty="0">
                <a:latin typeface="+mn-lt"/>
              </a:rPr>
              <a:t>Easy maintenance</a:t>
            </a:r>
          </a:p>
          <a:p>
            <a:endParaRPr lang="en-US" dirty="0"/>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943636" y="1516437"/>
            <a:ext cx="6217356" cy="2976199"/>
          </a:xfrm>
          <a:prstGeom prst="rect">
            <a:avLst/>
          </a:prstGeom>
          <a:ln>
            <a:solidFill>
              <a:schemeClr val="bg2">
                <a:lumMod val="50000"/>
              </a:schemeClr>
            </a:solidFill>
          </a:ln>
        </p:spPr>
        <p:txBody>
          <a:bodyPr>
            <a:spAutoFit/>
          </a:bodyPr>
          <a:lstStyle/>
          <a:p>
            <a:pPr defTabSz="932597">
              <a:defRPr/>
            </a:pPr>
            <a:r>
              <a:rPr lang="en-US" sz="1224" kern="0" dirty="0">
                <a:solidFill>
                  <a:srgbClr val="0000FF"/>
                </a:solidFill>
                <a:latin typeface="Calibri" panose="020F0502020204030204" pitchFamily="34" charset="0"/>
                <a:cs typeface="Calibri" panose="020F0502020204030204" pitchFamily="34" charset="0"/>
              </a:rPr>
              <a:t>CREATE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PROCEDURE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AS</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NOCOUNT</a:t>
            </a: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ON</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SELECT</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LastName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FirstName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JobTitle</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Department  </a:t>
            </a:r>
          </a:p>
          <a:p>
            <a:pPr defTabSz="932597">
              <a:defRPr/>
            </a:pPr>
            <a:r>
              <a:rPr lang="en-US" sz="1224" kern="0" dirty="0">
                <a:solidFill>
                  <a:srgbClr val="000000"/>
                </a:solidFill>
                <a:latin typeface="Calibri" panose="020F0502020204030204" pitchFamily="34" charset="0"/>
                <a:cs typeface="Calibri" panose="020F0502020204030204" pitchFamily="34" charset="0"/>
              </a:rPr>
              <a:t>    </a:t>
            </a:r>
            <a:r>
              <a:rPr lang="en-US" sz="1224" kern="0" dirty="0">
                <a:solidFill>
                  <a:srgbClr val="0000FF"/>
                </a:solidFill>
                <a:latin typeface="Calibri" panose="020F0502020204030204" pitchFamily="34" charset="0"/>
                <a:cs typeface="Calibri" panose="020F0502020204030204" pitchFamily="34" charset="0"/>
              </a:rPr>
              <a:t>FROM</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vEmployeeDepartment</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8000"/>
                </a:solidFill>
                <a:latin typeface="Calibri" panose="020F0502020204030204" pitchFamily="34" charset="0"/>
                <a:cs typeface="Calibri" panose="020F0502020204030204" pitchFamily="34" charset="0"/>
              </a:rPr>
              <a:t>-- Execute a stored procedures</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EXECUTE</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8000"/>
                </a:solidFill>
                <a:latin typeface="Calibri" panose="020F0502020204030204" pitchFamily="34" charset="0"/>
                <a:cs typeface="Calibri" panose="020F0502020204030204" pitchFamily="34" charset="0"/>
              </a:rPr>
              <a:t>-- Or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a:solidFill>
                  <a:srgbClr val="0000FF"/>
                </a:solidFill>
                <a:latin typeface="Calibri" panose="020F0502020204030204" pitchFamily="34" charset="0"/>
                <a:cs typeface="Calibri" panose="020F0502020204030204" pitchFamily="34" charset="0"/>
              </a:rPr>
              <a:t>EXEC</a:t>
            </a:r>
            <a:r>
              <a:rPr lang="en-US" sz="1224" kern="0" dirty="0">
                <a:solidFill>
                  <a:srgbClr val="000000"/>
                </a:solidFill>
                <a:latin typeface="Calibri" panose="020F0502020204030204" pitchFamily="34" charset="0"/>
                <a:cs typeface="Calibri" panose="020F0502020204030204" pitchFamily="34" charset="0"/>
              </a:rPr>
              <a:t> </a:t>
            </a: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00FF"/>
                </a:solidFill>
                <a:latin typeface="Calibri" panose="020F0502020204030204" pitchFamily="34" charset="0"/>
                <a:cs typeface="Calibri" panose="020F0502020204030204" pitchFamily="34" charset="0"/>
              </a:rPr>
              <a:t>GO</a:t>
            </a:r>
            <a:r>
              <a:rPr lang="en-US" sz="1224" kern="0" dirty="0">
                <a:solidFill>
                  <a:srgbClr val="000000"/>
                </a:solidFill>
                <a:latin typeface="Calibri" panose="020F0502020204030204" pitchFamily="34" charset="0"/>
                <a:cs typeface="Calibri" panose="020F0502020204030204" pitchFamily="34" charset="0"/>
              </a:rPr>
              <a:t>  </a:t>
            </a:r>
          </a:p>
          <a:p>
            <a:pPr defTabSz="932597">
              <a:defRPr/>
            </a:pPr>
            <a:r>
              <a:rPr lang="en-US" sz="1224" kern="0" dirty="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224" kern="0" dirty="0">
              <a:solidFill>
                <a:srgbClr val="000000"/>
              </a:solidFill>
              <a:latin typeface="Calibri" panose="020F0502020204030204" pitchFamily="34" charset="0"/>
              <a:cs typeface="Calibri" panose="020F0502020204030204" pitchFamily="34" charset="0"/>
            </a:endParaRPr>
          </a:p>
          <a:p>
            <a:pPr defTabSz="932597">
              <a:defRPr/>
            </a:pPr>
            <a:r>
              <a:rPr lang="en-US" sz="1224" kern="0" dirty="0" err="1">
                <a:solidFill>
                  <a:srgbClr val="000000"/>
                </a:solidFill>
                <a:latin typeface="Calibri" panose="020F0502020204030204" pitchFamily="34" charset="0"/>
                <a:cs typeface="Calibri" panose="020F0502020204030204" pitchFamily="34" charset="0"/>
              </a:rPr>
              <a:t>HumanResources</a:t>
            </a:r>
            <a:r>
              <a:rPr lang="en-US" sz="1224" kern="0" dirty="0" err="1">
                <a:solidFill>
                  <a:srgbClr val="808080"/>
                </a:solidFill>
                <a:latin typeface="Calibri" panose="020F0502020204030204" pitchFamily="34" charset="0"/>
                <a:cs typeface="Calibri" panose="020F0502020204030204" pitchFamily="34" charset="0"/>
              </a:rPr>
              <a:t>.</a:t>
            </a:r>
            <a:r>
              <a:rPr lang="en-US" sz="1224" kern="0" dirty="0" err="1">
                <a:solidFill>
                  <a:srgbClr val="000000"/>
                </a:solidFill>
                <a:latin typeface="Calibri" panose="020F0502020204030204" pitchFamily="34" charset="0"/>
                <a:cs typeface="Calibri" panose="020F0502020204030204" pitchFamily="34" charset="0"/>
              </a:rPr>
              <a:t>uspGetAllEmployees</a:t>
            </a:r>
            <a:r>
              <a:rPr lang="en-US" sz="1224" kern="0" dirty="0">
                <a:solidFill>
                  <a:srgbClr val="808080"/>
                </a:solidFill>
                <a:latin typeface="Calibri" panose="020F0502020204030204" pitchFamily="34" charset="0"/>
                <a:cs typeface="Calibri" panose="020F0502020204030204" pitchFamily="34" charset="0"/>
              </a:rPr>
              <a:t>;</a:t>
            </a:r>
            <a:r>
              <a:rPr lang="en-US" sz="1224" kern="0" dirty="0">
                <a:solidFill>
                  <a:srgbClr val="000000"/>
                </a:solidFill>
                <a:latin typeface="Calibri" panose="020F0502020204030204" pitchFamily="34" charset="0"/>
                <a:cs typeface="Calibri" panose="020F0502020204030204" pitchFamily="34" charset="0"/>
              </a:rPr>
              <a:t> </a:t>
            </a:r>
            <a:endParaRPr lang="en-US" sz="3264" kern="0" dirty="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2900602"/>
          </a:xfrm>
        </p:spPr>
        <p:txBody>
          <a:bodyPr/>
          <a:lstStyle/>
          <a:p>
            <a:pPr>
              <a:lnSpc>
                <a:spcPct val="100000"/>
              </a:lnSpc>
            </a:pPr>
            <a:r>
              <a:rPr lang="en-US" sz="2856" dirty="0"/>
              <a:t>Query JSON using Azure Synapse SQL in conjunction with T-SQL OPENJSON, JSON_VALUE, and JSON_Query statements. </a:t>
            </a:r>
          </a:p>
          <a:p>
            <a:pPr>
              <a:lnSpc>
                <a:spcPct val="100000"/>
              </a:lnSpc>
            </a:pPr>
            <a:r>
              <a:rPr lang="en-US" sz="2856" dirty="0"/>
              <a:t>Modify JSON data during UPDATE using the JSON_MODIFY statement.</a:t>
            </a:r>
          </a:p>
          <a:p>
            <a:pPr>
              <a:lnSpc>
                <a:spcPct val="100000"/>
              </a:lnSpc>
            </a:pPr>
            <a:r>
              <a:rPr lang="en-US" sz="2856" dirty="0"/>
              <a:t>Use APPROXIMATE_COUNT_DISTINCT for better count query performance- results within average 2% accuracy of the true count.</a:t>
            </a:r>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3116" y="1173665"/>
            <a:ext cx="11885514" cy="5118965"/>
          </a:xfrm>
        </p:spPr>
        <p:txBody>
          <a:bodyPr/>
          <a:lstStyle/>
          <a:p>
            <a:pPr lvl="1">
              <a:lnSpc>
                <a:spcPct val="100000"/>
              </a:lnSpc>
            </a:pPr>
            <a:r>
              <a:rPr lang="en-US" sz="2856" dirty="0"/>
              <a:t>Hash Distribution: </a:t>
            </a:r>
          </a:p>
          <a:p>
            <a:pPr lvl="2">
              <a:lnSpc>
                <a:spcPct val="100000"/>
              </a:lnSpc>
            </a:pPr>
            <a:r>
              <a:rPr lang="en-US" sz="2456" dirty="0"/>
              <a:t>Small fact tables exceeding several GBs with frequent inserts should use a hash distribution.</a:t>
            </a:r>
          </a:p>
          <a:p>
            <a:pPr lvl="1">
              <a:lnSpc>
                <a:spcPct val="100000"/>
              </a:lnSpc>
            </a:pPr>
            <a:r>
              <a:rPr lang="en-US" sz="2856" dirty="0"/>
              <a:t>Round Robin Distribution: </a:t>
            </a:r>
          </a:p>
          <a:p>
            <a:pPr lvl="2">
              <a:lnSpc>
                <a:spcPct val="100000"/>
              </a:lnSpc>
            </a:pPr>
            <a:r>
              <a:rPr lang="en-US" sz="2456" dirty="0"/>
              <a:t>Potentially useful tables created from raw input. </a:t>
            </a:r>
          </a:p>
          <a:p>
            <a:pPr lvl="2">
              <a:lnSpc>
                <a:spcPct val="100000"/>
              </a:lnSpc>
            </a:pPr>
            <a:r>
              <a:rPr lang="en-US" sz="2456" dirty="0"/>
              <a:t>Temporary staging tables used in data preparation.</a:t>
            </a:r>
          </a:p>
          <a:p>
            <a:pPr lvl="1">
              <a:lnSpc>
                <a:spcPct val="100000"/>
              </a:lnSpc>
            </a:pPr>
            <a:r>
              <a:rPr lang="en-US" sz="2856" dirty="0"/>
              <a:t>Replicated Tables: </a:t>
            </a:r>
          </a:p>
          <a:p>
            <a:pPr lvl="2">
              <a:lnSpc>
                <a:spcPct val="100000"/>
              </a:lnSpc>
            </a:pPr>
            <a:r>
              <a:rPr lang="en-US" sz="2456" dirty="0"/>
              <a:t>Lookup tables that range in size from 100’s MBs to 1.5 GBs should be replicated. Works best when table size is less than 2 GB compressed.</a:t>
            </a:r>
          </a:p>
          <a:p>
            <a:endParaRPr lang="en-US" sz="2856" dirty="0"/>
          </a:p>
          <a:p>
            <a:endParaRPr lang="en-US" sz="2856"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5481" y="295274"/>
            <a:ext cx="11887878" cy="55399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35795" y="227015"/>
            <a:ext cx="8144641" cy="754061"/>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35794" y="1142881"/>
            <a:ext cx="6044738" cy="5431383"/>
          </a:xfrm>
        </p:spPr>
        <p:txBody>
          <a:bodyPr/>
          <a:lstStyle/>
          <a:p>
            <a:r>
              <a:rPr lang="en-US" dirty="0">
                <a:solidFill>
                  <a:schemeClr val="tx2"/>
                </a:solidFill>
              </a:rPr>
              <a:t>Overview</a:t>
            </a:r>
          </a:p>
          <a:p>
            <a:pPr lvl="1"/>
            <a:r>
              <a:rPr lang="en-US" dirty="0"/>
              <a:t>Statistics are automatically created and maintained for SQL pool. Incoming queries are analyzed, and individual column statistics are generated on the columns that improve cardinality estimates to enhance query performance. </a:t>
            </a:r>
          </a:p>
          <a:p>
            <a:pPr lvl="1"/>
            <a:endParaRPr lang="en-US" dirty="0"/>
          </a:p>
          <a:p>
            <a:pPr lvl="1"/>
            <a:r>
              <a:rPr lang="en-US" dirty="0"/>
              <a:t>Statistics are automatically updated as data modifications occur in underlying tables.  By default, these updates are synchronous but can be configured to be asynchronous.</a:t>
            </a:r>
          </a:p>
          <a:p>
            <a:pPr lvl="1"/>
            <a:endParaRPr lang="en-US" dirty="0"/>
          </a:p>
          <a:p>
            <a:pPr lvl="1"/>
            <a:r>
              <a:rPr lang="en-US" dirty="0"/>
              <a:t>Statistics are considered out of date when:</a:t>
            </a:r>
          </a:p>
          <a:p>
            <a:pPr marL="291436" lvl="1" indent="-291436">
              <a:buFont typeface="Arial" panose="020B0604020202020204" pitchFamily="34" charset="0"/>
              <a:buChar char="•"/>
            </a:pPr>
            <a:r>
              <a:rPr lang="en-US" dirty="0"/>
              <a:t>There was a data change on an empty table</a:t>
            </a:r>
          </a:p>
          <a:p>
            <a:pPr marL="291436" lvl="1" indent="-291436">
              <a:buFont typeface="Arial" panose="020B0604020202020204" pitchFamily="34" charset="0"/>
              <a:buChar char="•"/>
            </a:pPr>
            <a:r>
              <a:rPr lang="en-US" dirty="0"/>
              <a:t>The number of rows in the table at time of statistics creation was 500 or less, and more than 500 rows have been updated</a:t>
            </a:r>
          </a:p>
          <a:p>
            <a:pPr marL="291436" lvl="1" indent="-291436">
              <a:buFont typeface="Arial" panose="020B0604020202020204" pitchFamily="34" charset="0"/>
              <a:buChar char="•"/>
            </a:pPr>
            <a:r>
              <a:rPr lang="en-US" dirty="0"/>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384506" y="0"/>
            <a:ext cx="2051087" cy="29223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algn="ctr" defTabSz="950919" fontAlgn="base">
              <a:lnSpc>
                <a:spcPct val="90000"/>
              </a:lnSpc>
              <a:spcBef>
                <a:spcPct val="0"/>
              </a:spcBef>
              <a:spcAft>
                <a:spcPct val="0"/>
              </a:spcAft>
              <a:defRPr/>
            </a:pPr>
            <a:r>
              <a:rPr lang="en-US" sz="102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6684540" y="981076"/>
            <a:ext cx="5449901" cy="4616084"/>
          </a:xfrm>
          <a:prstGeom prst="rect">
            <a:avLst/>
          </a:prstGeom>
        </p:spPr>
        <p:txBody>
          <a:bodyPr wrap="square">
            <a:spAutoFit/>
          </a:bodyPr>
          <a:lstStyle/>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auto-create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AUTO_CREATE_STATISTICS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Turn on/off auto-update statistics settings</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Configure synchronous/asynchronous update</a:t>
            </a:r>
            <a:endParaRPr lang="en-US" sz="1224" dirty="0">
              <a:solidFill>
                <a:srgbClr val="000000"/>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ALTER DATABASE </a:t>
            </a:r>
            <a:r>
              <a:rPr lang="en-US" sz="1224" dirty="0">
                <a:solidFill>
                  <a:srgbClr val="494949"/>
                </a:solidFill>
                <a:latin typeface="Calibri" panose="020F0502020204030204" pitchFamily="34" charset="0"/>
                <a:cs typeface="Calibri" panose="020F0502020204030204" pitchFamily="34" charset="0"/>
              </a:rPr>
              <a:t>{</a:t>
            </a:r>
            <a:r>
              <a:rPr lang="en-US" sz="1224" dirty="0" err="1">
                <a:solidFill>
                  <a:srgbClr val="494949"/>
                </a:solidFill>
                <a:latin typeface="Calibri" panose="020F0502020204030204" pitchFamily="34" charset="0"/>
                <a:cs typeface="Calibri" panose="020F0502020204030204" pitchFamily="34" charset="0"/>
              </a:rPr>
              <a:t>database_name</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SET AUTO_UPDATE_STATISTICS_ASYNC </a:t>
            </a:r>
            <a:r>
              <a:rPr lang="en-US" sz="1224" dirty="0">
                <a:solidFill>
                  <a:srgbClr val="494949"/>
                </a:solidFill>
                <a:latin typeface="Calibri" panose="020F0502020204030204" pitchFamily="34" charset="0"/>
                <a:cs typeface="Calibri" panose="020F0502020204030204" pitchFamily="34" charset="0"/>
              </a:rPr>
              <a:t>{ ON | OFF }</a:t>
            </a:r>
          </a:p>
          <a:p>
            <a:pPr defTabSz="932597">
              <a:spcAft>
                <a:spcPts val="612"/>
              </a:spcAft>
              <a:defRPr/>
            </a:pP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8000"/>
                </a:solidFill>
                <a:latin typeface="Calibri" panose="020F0502020204030204" pitchFamily="34" charset="0"/>
                <a:cs typeface="Calibri" panose="020F0502020204030204" pitchFamily="34" charset="0"/>
              </a:rPr>
              <a:t>-- Check statistics settings for a database </a:t>
            </a: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SELECT 	</a:t>
            </a:r>
            <a:r>
              <a:rPr lang="en-US" sz="1224" dirty="0" err="1">
                <a:solidFill>
                  <a:srgbClr val="494949"/>
                </a:solidFill>
                <a:latin typeface="Calibri" panose="020F0502020204030204" pitchFamily="34" charset="0"/>
                <a:cs typeface="Calibri" panose="020F0502020204030204" pitchFamily="34" charset="0"/>
              </a:rPr>
              <a:t>is_auto_create_stats_on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is_auto_update_stats_on</a:t>
            </a:r>
            <a:r>
              <a:rPr lang="en-US" sz="1224" dirty="0">
                <a:solidFill>
                  <a:srgbClr val="494949"/>
                </a:solidFill>
                <a:latin typeface="Calibri" panose="020F0502020204030204" pitchFamily="34" charset="0"/>
                <a:cs typeface="Calibri" panose="020F0502020204030204" pitchFamily="34" charset="0"/>
              </a:rPr>
              <a:t>,</a:t>
            </a:r>
          </a:p>
          <a:p>
            <a:pPr defTabSz="932597">
              <a:spcAft>
                <a:spcPts val="612"/>
              </a:spcAft>
              <a:defRPr/>
            </a:pP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is_auto_update_stats_async_on</a:t>
            </a:r>
            <a:endParaRPr lang="en-US" sz="1224" dirty="0">
              <a:solidFill>
                <a:srgbClr val="494949"/>
              </a:solidFill>
              <a:latin typeface="Calibri" panose="020F0502020204030204" pitchFamily="34" charset="0"/>
              <a:cs typeface="Calibri" panose="020F0502020204030204" pitchFamily="34" charset="0"/>
            </a:endParaRPr>
          </a:p>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494949"/>
                </a:solidFill>
                <a:latin typeface="Calibri" panose="020F0502020204030204" pitchFamily="34" charset="0"/>
                <a:cs typeface="Calibri" panose="020F0502020204030204" pitchFamily="34" charset="0"/>
              </a:rPr>
              <a:t>	</a:t>
            </a:r>
            <a:r>
              <a:rPr lang="en-US" sz="1224" dirty="0" err="1">
                <a:solidFill>
                  <a:srgbClr val="494949"/>
                </a:solidFill>
                <a:latin typeface="Calibri" panose="020F0502020204030204" pitchFamily="34" charset="0"/>
                <a:cs typeface="Calibri" panose="020F0502020204030204" pitchFamily="34" charset="0"/>
              </a:rPr>
              <a:t>sys.databases</a:t>
            </a:r>
            <a:endParaRPr lang="en-US" sz="1224" dirty="0">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170646"/>
          </a:xfrm>
        </p:spPr>
        <p:txBody>
          <a:bodyPr/>
          <a:lstStyle/>
          <a:p>
            <a:r>
              <a:rPr lang="en-US" sz="1600" dirty="0"/>
              <a:t>Table Design</a:t>
            </a:r>
            <a:br>
              <a:rPr lang="en-US" sz="1600" dirty="0"/>
            </a:br>
            <a:r>
              <a:rPr lang="en-US" sz="1600" dirty="0"/>
              <a:t>Schema (and Small Data Types)</a:t>
            </a:r>
            <a:br>
              <a:rPr lang="en-US" sz="1600" dirty="0"/>
            </a:br>
            <a:r>
              <a:rPr lang="en-US" sz="1600" dirty="0"/>
              <a:t>Fact, Dimension and Staging tables</a:t>
            </a:r>
            <a:br>
              <a:rPr lang="en-US" sz="1600" dirty="0"/>
            </a:br>
            <a:r>
              <a:rPr lang="en-US" sz="1600" dirty="0"/>
              <a:t>Partitioning, Distribution</a:t>
            </a:r>
            <a:br>
              <a:rPr lang="en-US" sz="1600" dirty="0"/>
            </a:br>
            <a:r>
              <a:rPr lang="en-US" sz="1600" dirty="0"/>
              <a:t>Distributing for performance</a:t>
            </a:r>
            <a:br>
              <a:rPr lang="en-US" sz="1600" dirty="0"/>
            </a:br>
            <a:r>
              <a:rPr lang="en-US" sz="1600" dirty="0"/>
              <a:t>Partitioning for performance</a:t>
            </a:r>
            <a:br>
              <a:rPr lang="en-US" sz="1600" dirty="0"/>
            </a:br>
            <a:br>
              <a:rPr lang="en-US" sz="1600" dirty="0"/>
            </a:br>
            <a:r>
              <a:rPr lang="en-US" sz="1600" dirty="0"/>
              <a:t>DEMO: running a count distinct against </a:t>
            </a:r>
            <a:r>
              <a:rPr lang="en-US" sz="1600" dirty="0" err="1"/>
              <a:t>dist</a:t>
            </a:r>
            <a:r>
              <a:rPr lang="en-US" sz="1600" dirty="0"/>
              <a:t> key in distributed vs not distributed table</a:t>
            </a:r>
            <a:br>
              <a:rPr lang="en-US" sz="1600" dirty="0"/>
            </a:br>
            <a:br>
              <a:rPr lang="en-US" sz="1600" dirty="0"/>
            </a:br>
            <a:r>
              <a:rPr lang="en-US" sz="1600" dirty="0"/>
              <a:t>Windowing functions</a:t>
            </a:r>
            <a:br>
              <a:rPr lang="en-US" sz="1600" dirty="0"/>
            </a:br>
            <a:r>
              <a:rPr lang="en-US" sz="1600" dirty="0" err="1"/>
              <a:t>HyperLogLog</a:t>
            </a:r>
            <a:r>
              <a:rPr lang="en-US" sz="1600" dirty="0"/>
              <a:t> - approximate execution</a:t>
            </a:r>
            <a:br>
              <a:rPr lang="en-US" sz="1600" dirty="0"/>
            </a:br>
            <a:r>
              <a:rPr lang="en-US" sz="1600" dirty="0"/>
              <a:t>Group by options</a:t>
            </a:r>
            <a:br>
              <a:rPr lang="en-US" sz="1600" dirty="0"/>
            </a:br>
            <a:r>
              <a:rPr lang="en-US" sz="1600" dirty="0"/>
              <a:t>Snapshot isolation</a:t>
            </a:r>
            <a:br>
              <a:rPr lang="en-US" sz="1600" dirty="0"/>
            </a:br>
            <a:r>
              <a:rPr lang="en-US" sz="1600" dirty="0"/>
              <a:t>JSON data</a:t>
            </a:r>
            <a:br>
              <a:rPr lang="en-US" sz="1600" dirty="0"/>
            </a:br>
            <a:r>
              <a:rPr lang="en-US" sz="1600" dirty="0"/>
              <a:t>Stored procedures</a:t>
            </a:r>
            <a:br>
              <a:rPr lang="en-US" sz="1600" dirty="0"/>
            </a:br>
            <a:r>
              <a:rPr lang="en-US" sz="1600" dirty="0"/>
              <a:t>Indexes intro</a:t>
            </a:r>
            <a:br>
              <a:rPr lang="en-US" sz="1600" dirty="0"/>
            </a:br>
            <a:r>
              <a:rPr lang="en-US" sz="1600" dirty="0" err="1"/>
              <a:t>Columnstore</a:t>
            </a:r>
            <a:r>
              <a:rPr lang="en-US" sz="1600" dirty="0"/>
              <a:t> indexes</a:t>
            </a:r>
            <a:br>
              <a:rPr lang="en-US" sz="1600" dirty="0"/>
            </a:br>
            <a:r>
              <a:rPr lang="en-US" sz="1600" dirty="0"/>
              <a:t>Distributions</a:t>
            </a:r>
            <a:br>
              <a:rPr lang="en-US" sz="1600" dirty="0"/>
            </a:br>
            <a:r>
              <a:rPr lang="en-US" sz="1600" dirty="0"/>
              <a:t>Partitions</a:t>
            </a:r>
            <a:br>
              <a:rPr lang="en-US" sz="1600" dirty="0"/>
            </a:br>
            <a:r>
              <a:rPr lang="en-US" sz="1600" dirty="0"/>
              <a:t>COPY command</a:t>
            </a:r>
            <a:br>
              <a:rPr lang="en-US" sz="1600" dirty="0"/>
            </a:br>
            <a:r>
              <a:rPr lang="en-US" sz="1600" dirty="0"/>
              <a:t>Statistics</a:t>
            </a:r>
            <a:r>
              <a:rPr lang="en-US" sz="1200" dirty="0"/>
              <a:t> </a:t>
            </a:r>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95915" y="1464074"/>
            <a:ext cx="11239464" cy="3993914"/>
          </a:xfrm>
        </p:spPr>
        <p:txBody>
          <a:bodyPr/>
          <a:lstStyle/>
          <a:p>
            <a:pPr marL="246102" marR="5181" indent="-233797">
              <a:lnSpc>
                <a:spcPts val="3090"/>
              </a:lnSpc>
              <a:spcBef>
                <a:spcPts val="479"/>
              </a:spcBef>
              <a:buFont typeface="Arial"/>
              <a:buChar char="•"/>
              <a:tabLst>
                <a:tab pos="246750" algn="l"/>
              </a:tabLst>
            </a:pPr>
            <a:r>
              <a:rPr lang="en-US" spc="-15" dirty="0">
                <a:latin typeface="Calibri"/>
                <a:cs typeface="Calibri"/>
              </a:rPr>
              <a:t>Partitions </a:t>
            </a:r>
            <a:r>
              <a:rPr lang="en-US" spc="-10" dirty="0">
                <a:latin typeface="Calibri"/>
                <a:cs typeface="Calibri"/>
              </a:rPr>
              <a:t>can </a:t>
            </a:r>
            <a:r>
              <a:rPr lang="en-US" spc="-5" dirty="0">
                <a:latin typeface="Calibri"/>
                <a:cs typeface="Calibri"/>
              </a:rPr>
              <a:t>be </a:t>
            </a:r>
            <a:r>
              <a:rPr lang="en-US" spc="-15" dirty="0">
                <a:latin typeface="Calibri"/>
                <a:cs typeface="Calibri"/>
              </a:rPr>
              <a:t>useful </a:t>
            </a:r>
            <a:r>
              <a:rPr lang="en-US" spc="-5" dirty="0">
                <a:latin typeface="Calibri"/>
                <a:cs typeface="Calibri"/>
              </a:rPr>
              <a:t>when </a:t>
            </a:r>
            <a:r>
              <a:rPr lang="en-US" spc="-15" dirty="0">
                <a:latin typeface="Calibri"/>
                <a:cs typeface="Calibri"/>
              </a:rPr>
              <a:t>maintaining current </a:t>
            </a:r>
            <a:r>
              <a:rPr lang="en-US" spc="-25" dirty="0">
                <a:latin typeface="Calibri"/>
                <a:cs typeface="Calibri"/>
              </a:rPr>
              <a:t>rows </a:t>
            </a:r>
            <a:r>
              <a:rPr lang="en-US" spc="-5" dirty="0">
                <a:latin typeface="Calibri"/>
                <a:cs typeface="Calibri"/>
              </a:rPr>
              <a:t>in </a:t>
            </a:r>
            <a:r>
              <a:rPr lang="en-US" spc="-10" dirty="0">
                <a:latin typeface="Calibri"/>
                <a:cs typeface="Calibri"/>
              </a:rPr>
              <a:t>very </a:t>
            </a:r>
            <a:r>
              <a:rPr lang="en-US" spc="-15" dirty="0">
                <a:latin typeface="Calibri"/>
                <a:cs typeface="Calibri"/>
              </a:rPr>
              <a:t>large  </a:t>
            </a:r>
            <a:r>
              <a:rPr lang="en-US" spc="-20" dirty="0">
                <a:latin typeface="Calibri"/>
                <a:cs typeface="Calibri"/>
              </a:rPr>
              <a:t>fact </a:t>
            </a:r>
            <a:r>
              <a:rPr lang="en-US" spc="-10" dirty="0">
                <a:latin typeface="Calibri"/>
                <a:cs typeface="Calibri"/>
              </a:rPr>
              <a:t>tables. </a:t>
            </a:r>
            <a:r>
              <a:rPr lang="en-US" spc="-15" dirty="0">
                <a:latin typeface="Calibri"/>
                <a:cs typeface="Calibri"/>
              </a:rPr>
              <a:t>Partition </a:t>
            </a:r>
            <a:r>
              <a:rPr lang="en-US" spc="-10" dirty="0">
                <a:latin typeface="Calibri"/>
                <a:cs typeface="Calibri"/>
              </a:rPr>
              <a:t>switching </a:t>
            </a:r>
            <a:r>
              <a:rPr lang="en-US" spc="-5" dirty="0">
                <a:latin typeface="Calibri"/>
                <a:cs typeface="Calibri"/>
              </a:rPr>
              <a:t>is a </a:t>
            </a:r>
            <a:r>
              <a:rPr lang="en-US" spc="-15" dirty="0">
                <a:latin typeface="Calibri"/>
                <a:cs typeface="Calibri"/>
              </a:rPr>
              <a:t>good alternative </a:t>
            </a:r>
            <a:r>
              <a:rPr lang="en-US" spc="-20" dirty="0">
                <a:latin typeface="Calibri"/>
                <a:cs typeface="Calibri"/>
              </a:rPr>
              <a:t>to </a:t>
            </a:r>
            <a:r>
              <a:rPr lang="en-US" spc="-5" dirty="0">
                <a:latin typeface="Calibri"/>
                <a:cs typeface="Calibri"/>
              </a:rPr>
              <a:t>full</a:t>
            </a:r>
            <a:r>
              <a:rPr lang="en-US" spc="208" dirty="0">
                <a:latin typeface="Calibri"/>
                <a:cs typeface="Calibri"/>
              </a:rPr>
              <a:t> </a:t>
            </a:r>
            <a:r>
              <a:rPr lang="en-US" spc="-56" dirty="0">
                <a:latin typeface="Calibri"/>
                <a:cs typeface="Calibri"/>
              </a:rPr>
              <a:t>CTAS</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328352" indent="-233797">
              <a:lnSpc>
                <a:spcPts val="3090"/>
              </a:lnSpc>
              <a:buFont typeface="Arial"/>
              <a:buChar char="•"/>
              <a:tabLst>
                <a:tab pos="246750" algn="l"/>
              </a:tabLst>
            </a:pPr>
            <a:r>
              <a:rPr lang="en-US" spc="-15" dirty="0">
                <a:latin typeface="Calibri"/>
                <a:cs typeface="Calibri"/>
              </a:rPr>
              <a:t>Partitioning </a:t>
            </a:r>
            <a:r>
              <a:rPr lang="en-US" spc="-5" dirty="0">
                <a:latin typeface="Calibri"/>
                <a:cs typeface="Calibri"/>
              </a:rPr>
              <a:t>CCIs </a:t>
            </a:r>
            <a:r>
              <a:rPr lang="en-US" spc="-10" dirty="0">
                <a:latin typeface="Calibri"/>
                <a:cs typeface="Calibri"/>
              </a:rPr>
              <a:t>is only useful </a:t>
            </a:r>
            <a:r>
              <a:rPr lang="en-US" spc="-5" dirty="0">
                <a:latin typeface="Calibri"/>
                <a:cs typeface="Calibri"/>
              </a:rPr>
              <a:t>when the </a:t>
            </a:r>
            <a:r>
              <a:rPr lang="en-US" spc="-25" dirty="0">
                <a:latin typeface="Calibri"/>
                <a:cs typeface="Calibri"/>
              </a:rPr>
              <a:t>row </a:t>
            </a:r>
            <a:r>
              <a:rPr lang="en-US" spc="-15" dirty="0">
                <a:latin typeface="Calibri"/>
                <a:cs typeface="Calibri"/>
              </a:rPr>
              <a:t>count </a:t>
            </a:r>
            <a:r>
              <a:rPr lang="en-US" spc="-5" dirty="0">
                <a:latin typeface="Calibri"/>
                <a:cs typeface="Calibri"/>
              </a:rPr>
              <a:t>is </a:t>
            </a:r>
            <a:r>
              <a:rPr lang="en-US" spc="-15" dirty="0">
                <a:latin typeface="Calibri"/>
                <a:cs typeface="Calibri"/>
              </a:rPr>
              <a:t>greater </a:t>
            </a:r>
            <a:r>
              <a:rPr lang="en-US" spc="-5" dirty="0">
                <a:latin typeface="Calibri"/>
                <a:cs typeface="Calibri"/>
              </a:rPr>
              <a:t>than  60million *</a:t>
            </a:r>
            <a:r>
              <a:rPr lang="en-US" spc="36" dirty="0">
                <a:latin typeface="Calibri"/>
                <a:cs typeface="Calibri"/>
              </a:rPr>
              <a:t> </a:t>
            </a:r>
            <a:r>
              <a:rPr lang="en-US" spc="-10" dirty="0">
                <a:latin typeface="Calibri"/>
                <a:cs typeface="Calibri"/>
              </a:rPr>
              <a:t>#partitions</a:t>
            </a:r>
            <a:endParaRPr lang="en-US" dirty="0">
              <a:latin typeface="Calibri"/>
              <a:cs typeface="Calibri"/>
            </a:endParaRPr>
          </a:p>
          <a:p>
            <a:pPr>
              <a:buFont typeface="Arial"/>
              <a:buChar char="•"/>
            </a:pPr>
            <a:endParaRPr lang="en-US" sz="3600" dirty="0">
              <a:latin typeface="Calibri"/>
              <a:cs typeface="Calibri"/>
            </a:endParaRPr>
          </a:p>
          <a:p>
            <a:pPr marL="246102" indent="-233797">
              <a:spcBef>
                <a:spcPts val="5"/>
              </a:spcBef>
              <a:buFont typeface="Arial"/>
              <a:buChar char="•"/>
              <a:tabLst>
                <a:tab pos="246750" algn="l"/>
              </a:tabLst>
            </a:pPr>
            <a:r>
              <a:rPr lang="en-US" spc="-5" dirty="0">
                <a:latin typeface="Calibri"/>
                <a:cs typeface="Calibri"/>
              </a:rPr>
              <a:t>In </a:t>
            </a:r>
            <a:r>
              <a:rPr lang="en-US" spc="-15" dirty="0">
                <a:latin typeface="Calibri"/>
                <a:cs typeface="Calibri"/>
              </a:rPr>
              <a:t>general, </a:t>
            </a:r>
            <a:r>
              <a:rPr lang="en-US" spc="-20" dirty="0">
                <a:latin typeface="Calibri"/>
                <a:cs typeface="Calibri"/>
              </a:rPr>
              <a:t>avoid </a:t>
            </a:r>
            <a:r>
              <a:rPr lang="en-US" spc="-10" dirty="0">
                <a:latin typeface="Calibri"/>
                <a:cs typeface="Calibri"/>
              </a:rPr>
              <a:t>partitions, particularly </a:t>
            </a:r>
            <a:r>
              <a:rPr lang="en-US" spc="-5" dirty="0">
                <a:latin typeface="Calibri"/>
                <a:cs typeface="Calibri"/>
              </a:rPr>
              <a:t>in</a:t>
            </a:r>
            <a:r>
              <a:rPr lang="en-US" spc="92" dirty="0">
                <a:latin typeface="Calibri"/>
                <a:cs typeface="Calibri"/>
              </a:rPr>
              <a:t> </a:t>
            </a:r>
            <a:r>
              <a:rPr lang="en-US" spc="-10" dirty="0">
                <a:latin typeface="Calibri"/>
                <a:cs typeface="Calibri"/>
              </a:rPr>
              <a:t>POCs</a:t>
            </a:r>
            <a:endParaRPr lang="en-US" dirty="0">
              <a:latin typeface="Calibri"/>
              <a:cs typeface="Calibri"/>
            </a:endParaRPr>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95915" y="1464074"/>
            <a:ext cx="11239464" cy="2435988"/>
          </a:xfrm>
        </p:spPr>
        <p:txBody>
          <a:bodyPr/>
          <a:lstStyle/>
          <a:p>
            <a:pPr marL="246102" marR="5181" indent="-233797">
              <a:lnSpc>
                <a:spcPts val="3090"/>
              </a:lnSpc>
              <a:spcBef>
                <a:spcPts val="479"/>
              </a:spcBef>
              <a:buFont typeface="Arial"/>
              <a:buChar char="•"/>
              <a:tabLst>
                <a:tab pos="246750"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indent="-233797">
              <a:buFont typeface="Arial"/>
              <a:buChar char="•"/>
              <a:tabLst>
                <a:tab pos="246750"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DW Optimization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CSA10P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Table design</a:t>
            </a:r>
          </a:p>
          <a:p>
            <a:pPr marL="287338" lvl="1" indent="0">
              <a:buNone/>
            </a:pPr>
            <a:r>
              <a:rPr lang="en-US" sz="1800" dirty="0">
                <a:solidFill>
                  <a:schemeClr val="tx1"/>
                </a:solidFill>
              </a:rPr>
              <a:t>Distributions and partitions.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SQL Capabilities</a:t>
            </a:r>
          </a:p>
          <a:p>
            <a:pPr marL="287338" lvl="1" indent="0">
              <a:buNone/>
            </a:pPr>
            <a:r>
              <a:rPr lang="en-US" sz="1800" dirty="0">
                <a:solidFill>
                  <a:schemeClr val="tx1"/>
                </a:solidFill>
              </a:rPr>
              <a:t>Windowing, approximate count, group by and JSON support.</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Performance Patterns</a:t>
            </a:r>
          </a:p>
          <a:p>
            <a:pPr marL="287338" lvl="1" indent="0">
              <a:buNone/>
            </a:pPr>
            <a:r>
              <a:rPr lang="en-US" sz="1800" dirty="0">
                <a:solidFill>
                  <a:schemeClr val="tx1"/>
                </a:solidFill>
              </a:rPr>
              <a:t>Best practice patterns for performance.</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Perf Anti-Patterns</a:t>
            </a:r>
          </a:p>
          <a:p>
            <a:pPr marL="287338" lvl="1" indent="0">
              <a:buNone/>
            </a:pPr>
            <a:r>
              <a:rPr lang="en-US" sz="1800" dirty="0">
                <a:solidFill>
                  <a:schemeClr val="tx1"/>
                </a:solidFill>
              </a:rPr>
              <a:t>Counterexamples that negatively impact performance.</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5795" y="926396"/>
            <a:ext cx="7912007" cy="230524"/>
          </a:xfrm>
          <a:prstGeom prst="rect">
            <a:avLst/>
          </a:prstGeom>
        </p:spPr>
        <p:txBody>
          <a:bodyPr vert="horz" wrap="square" lIns="0" tIns="0" rIns="0" bIns="0" rtlCol="0" anchor="t">
            <a:spAutoFit/>
          </a:bodyPr>
          <a:lstStyle/>
          <a:p>
            <a:pPr defTabSz="813848">
              <a:lnSpc>
                <a:spcPct val="90000"/>
              </a:lnSpc>
              <a:spcBef>
                <a:spcPct val="0"/>
              </a:spcBef>
              <a:spcAft>
                <a:spcPts val="816"/>
              </a:spcAft>
              <a:defRPr/>
            </a:pPr>
            <a:r>
              <a:rPr lang="en-US" sz="1632" dirty="0">
                <a:solidFill>
                  <a:srgbClr val="000000"/>
                </a:solidFill>
                <a:latin typeface="Segoe UI"/>
                <a:cs typeface="Segoe UI"/>
              </a:rPr>
              <a:t>Limitless analytics service with unmatched time to insight</a:t>
            </a:r>
            <a:endParaRPr lang="en-US" sz="1632"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65793" y="1420784"/>
            <a:ext cx="8200674" cy="49285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algn="ctr" defTabSz="932597">
              <a:defRPr/>
            </a:pPr>
            <a:endParaRPr lang="en-US" sz="1224"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92078" y="1849390"/>
            <a:ext cx="7807723" cy="3377453"/>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224"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38"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0661" y="2700110"/>
            <a:ext cx="7576112" cy="2397593"/>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88838" y="5097702"/>
            <a:ext cx="7807004" cy="1078748"/>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21238"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rPr>
                <a:t>Azure</a:t>
              </a:r>
            </a:p>
            <a:p>
              <a:pPr defTabSz="951028"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Common Data Model</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Enterprise Security</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412840" y="5923091"/>
            <a:ext cx="839596" cy="94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2437" y="5688596"/>
            <a:ext cx="2588946" cy="48785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Data </a:t>
            </a:r>
            <a:r>
              <a:rPr lang="en-US" sz="1224" b="1" dirty="0">
                <a:gradFill>
                  <a:gsLst>
                    <a:gs pos="2917">
                      <a:prstClr val="black"/>
                    </a:gs>
                    <a:gs pos="30000">
                      <a:prstClr val="black"/>
                    </a:gs>
                  </a:gsLst>
                  <a:lin ang="5400000" scaled="0"/>
                </a:gradFill>
                <a:latin typeface="Segoe UI"/>
              </a:rPr>
              <a:t>lake integrated </a:t>
            </a:r>
            <a:r>
              <a:rPr lang="en-US" sz="1224" dirty="0">
                <a:gradFill>
                  <a:gsLst>
                    <a:gs pos="2917">
                      <a:prstClr val="black"/>
                    </a:gs>
                    <a:gs pos="30000">
                      <a:prstClr val="black"/>
                    </a:gs>
                  </a:gsLst>
                  <a:lin ang="5400000" scaled="0"/>
                </a:gradFill>
                <a:latin typeface="Segoe UI"/>
              </a:rPr>
              <a:t>and Common Data Model aware</a:t>
            </a:r>
            <a:endParaRPr lang="en-US" sz="1224"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4153" y="4512615"/>
            <a:ext cx="1644465"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4153" y="3397735"/>
            <a:ext cx="1644464" cy="43905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4153" y="283722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4153" y="395210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2437" y="4934935"/>
            <a:ext cx="2588946" cy="66081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Integrated </a:t>
            </a:r>
            <a:r>
              <a:rPr lang="en-US" sz="1224" b="1" dirty="0">
                <a:gradFill>
                  <a:gsLst>
                    <a:gs pos="2917">
                      <a:prstClr val="black"/>
                    </a:gs>
                    <a:gs pos="30000">
                      <a:prstClr val="black"/>
                    </a:gs>
                  </a:gsLst>
                  <a:lin ang="5400000" scaled="0"/>
                </a:gradFill>
                <a:latin typeface="Segoe UI"/>
              </a:rPr>
              <a:t>platform services </a:t>
            </a:r>
            <a:br>
              <a:rPr lang="en-US" sz="1224" b="1"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for, management, security, monitoring, and </a:t>
            </a:r>
            <a:r>
              <a:rPr lang="en-US" sz="1224" dirty="0" err="1">
                <a:gradFill>
                  <a:gsLst>
                    <a:gs pos="2917">
                      <a:prstClr val="black"/>
                    </a:gs>
                    <a:gs pos="30000">
                      <a:prstClr val="black"/>
                    </a:gs>
                  </a:gsLst>
                  <a:lin ang="5400000" scaled="0"/>
                </a:gradFill>
                <a:latin typeface="Segoe UI"/>
              </a:rPr>
              <a:t>metastore</a:t>
            </a:r>
            <a:endParaRPr lang="en-US" sz="1224"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352912" y="4957813"/>
            <a:ext cx="899525" cy="3075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6103" y="2837222"/>
            <a:ext cx="0" cy="212059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2968" y="4693920"/>
            <a:ext cx="4297297"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6072012" y="4141008"/>
            <a:ext cx="2118254" cy="50056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2968" y="4143263"/>
            <a:ext cx="2126548" cy="500566"/>
          </a:xfrm>
          <a:prstGeom prst="rect">
            <a:avLst/>
          </a:prstGeom>
          <a:solidFill>
            <a:schemeClr val="accent1">
              <a:lumMod val="50000"/>
            </a:schemeClr>
          </a:solid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2968" y="393377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2437" y="3190732"/>
            <a:ext cx="2588946" cy="16513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Integrated analytics runtimes available provisioned and serverless on-demand </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SQL Analytics </a:t>
            </a:r>
            <a:r>
              <a:rPr lang="en-US" sz="1224">
                <a:gradFill>
                  <a:gsLst>
                    <a:gs pos="2917">
                      <a:prstClr val="black"/>
                    </a:gs>
                    <a:gs pos="30000">
                      <a:prstClr val="black"/>
                    </a:gs>
                  </a:gsLst>
                  <a:lin ang="5400000" scaled="0"/>
                </a:gradFill>
                <a:latin typeface="Segoe UI"/>
              </a:rPr>
              <a:t>offering T-SQL for batch, streaming and interactive processing</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Spark</a:t>
            </a:r>
            <a:r>
              <a:rPr lang="en-US" sz="1224">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975316" y="4016412"/>
            <a:ext cx="1277120" cy="42359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2968" y="3563732"/>
            <a:ext cx="2126548"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11" y="3563732"/>
            <a:ext cx="2118254" cy="2638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2968" y="336633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29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2968" y="2814949"/>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7896"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4953"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11"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90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702"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352912" y="2848952"/>
            <a:ext cx="899525" cy="28949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2437" y="2605116"/>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Multiple </a:t>
            </a:r>
            <a:r>
              <a:rPr lang="en-US" sz="1224" b="1">
                <a:gradFill>
                  <a:gsLst>
                    <a:gs pos="2917">
                      <a:prstClr val="black"/>
                    </a:gs>
                    <a:gs pos="30000">
                      <a:prstClr val="black"/>
                    </a:gs>
                  </a:gsLst>
                  <a:lin ang="5400000" scaled="0"/>
                </a:gradFill>
                <a:latin typeface="Segoe UI"/>
              </a:rPr>
              <a:t>languages </a:t>
            </a:r>
            <a:r>
              <a:rPr lang="en-US" sz="1224">
                <a:gradFill>
                  <a:gsLst>
                    <a:gs pos="2917">
                      <a:prstClr val="black"/>
                    </a:gs>
                    <a:gs pos="30000">
                      <a:prstClr val="black"/>
                    </a:gs>
                  </a:gsLst>
                  <a:lin ang="5400000" scaled="0"/>
                </a:gradFill>
                <a:latin typeface="Segoe UI"/>
              </a:rPr>
              <a:t>suited to different analytics workloads</a:t>
            </a:r>
            <a:endParaRPr lang="en-US" sz="1224"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0661" y="2208446"/>
            <a:ext cx="7576112" cy="393930"/>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2967" y="2283232"/>
            <a:ext cx="2001950"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326"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352912" y="2272326"/>
            <a:ext cx="899525" cy="15337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2437" y="2028490"/>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SaaS </a:t>
            </a:r>
            <a:r>
              <a:rPr lang="en-US" sz="1224" b="1">
                <a:gradFill>
                  <a:gsLst>
                    <a:gs pos="2917">
                      <a:prstClr val="black"/>
                    </a:gs>
                    <a:gs pos="30000">
                      <a:prstClr val="black"/>
                    </a:gs>
                  </a:gsLst>
                  <a:lin ang="5400000" scaled="0"/>
                </a:gradFill>
                <a:latin typeface="Segoe UI"/>
              </a:rPr>
              <a:t>developer experiences </a:t>
            </a:r>
            <a:r>
              <a:rPr lang="en-US" sz="1224">
                <a:gradFill>
                  <a:gsLst>
                    <a:gs pos="2917">
                      <a:prstClr val="black"/>
                    </a:gs>
                    <a:gs pos="30000">
                      <a:prstClr val="black"/>
                    </a:gs>
                  </a:gsLst>
                  <a:lin ang="5400000" scaled="0"/>
                </a:gradFill>
                <a:latin typeface="Segoe UI"/>
              </a:rPr>
              <a:t>for code free and code first</a:t>
            </a:r>
            <a:endParaRPr lang="en-US" sz="2448"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6103" y="2302407"/>
            <a:ext cx="0" cy="23291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0982" y="1585474"/>
            <a:ext cx="4171968"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122" b="1" dirty="0">
                <a:solidFill>
                  <a:schemeClr val="tx2"/>
                </a:solidFill>
                <a:latin typeface="Segoe UI Semibold"/>
              </a:rPr>
              <a:t>Artificial Intelligence / Machine Learning / Internet of Things</a:t>
            </a:r>
          </a:p>
          <a:p>
            <a:pPr defTabSz="932597">
              <a:lnSpc>
                <a:spcPct val="120000"/>
              </a:lnSpc>
              <a:defRPr/>
            </a:pPr>
            <a:r>
              <a:rPr lang="en-US" sz="1122"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2437" y="1469494"/>
            <a:ext cx="2588946" cy="46460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Designed for analytics </a:t>
            </a:r>
            <a:r>
              <a:rPr lang="en-US" sz="1224" b="1">
                <a:gradFill>
                  <a:gsLst>
                    <a:gs pos="2917">
                      <a:prstClr val="black"/>
                    </a:gs>
                    <a:gs pos="30000">
                      <a:prstClr val="black"/>
                    </a:gs>
                  </a:gsLst>
                  <a:lin ang="5400000" scaled="0"/>
                </a:gradFill>
                <a:latin typeface="Segoe UI"/>
              </a:rPr>
              <a:t>workloads at any scale</a:t>
            </a:r>
            <a:endParaRPr lang="en-US" sz="2448"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595842" y="1698081"/>
            <a:ext cx="656594" cy="37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0565" y="4512615"/>
            <a:ext cx="1644465"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0564" y="3397735"/>
            <a:ext cx="1644464" cy="439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0564" y="283722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0564" y="395210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427252" y="2123303"/>
            <a:ext cx="2869547" cy="1764817"/>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T-SQL Querying </a:t>
            </a:r>
          </a:p>
          <a:p>
            <a:pPr marL="291436" lvl="4" indent="-291436" defTabSz="932384">
              <a:lnSpc>
                <a:spcPct val="110000"/>
              </a:lnSpc>
              <a:spcAft>
                <a:spcPts val="1020"/>
              </a:spcAft>
              <a:buFont typeface="Arial" panose="020B0604020202020204" pitchFamily="34" charset="0"/>
              <a:buChar char="•"/>
              <a:defRPr/>
            </a:pPr>
            <a:r>
              <a:rPr lang="en-US" sz="1428" dirty="0">
                <a:latin typeface="Segoe UI"/>
              </a:rPr>
              <a:t>Windowing aggregates</a:t>
            </a:r>
          </a:p>
          <a:p>
            <a:pPr marL="291436" lvl="4" indent="-291436" defTabSz="932384">
              <a:lnSpc>
                <a:spcPct val="110000"/>
              </a:lnSpc>
              <a:spcAft>
                <a:spcPts val="1020"/>
              </a:spcAft>
              <a:buFont typeface="Arial" panose="020B0604020202020204" pitchFamily="34" charset="0"/>
              <a:buChar char="•"/>
              <a:defRPr/>
            </a:pPr>
            <a:r>
              <a:rPr lang="en-US" sz="1428" dirty="0">
                <a:latin typeface="Segoe UI"/>
              </a:rPr>
              <a:t>Approximate execution (</a:t>
            </a:r>
            <a:r>
              <a:rPr lang="en-US" sz="1428" dirty="0" err="1">
                <a:latin typeface="Segoe UI"/>
              </a:rPr>
              <a:t>Hyperloglog</a:t>
            </a:r>
            <a:r>
              <a:rPr lang="en-US" sz="1428" dirty="0">
                <a:latin typeface="Segoe UI"/>
              </a:rPr>
              <a:t>)</a:t>
            </a:r>
          </a:p>
          <a:p>
            <a:pPr marL="291436" lvl="4" indent="-291436">
              <a:lnSpc>
                <a:spcPct val="110000"/>
              </a:lnSpc>
              <a:spcAft>
                <a:spcPts val="1020"/>
              </a:spcAft>
              <a:buFont typeface="Arial" panose="020B0604020202020204" pitchFamily="34" charset="0"/>
              <a:buChar char="•"/>
              <a:defRPr/>
            </a:pPr>
            <a:r>
              <a:rPr lang="fr-FR" sz="1428" dirty="0"/>
              <a:t>JSON data support </a:t>
            </a:r>
          </a:p>
          <a:p>
            <a:pPr marL="291436" lvl="4" indent="-291436" defTabSz="932384">
              <a:lnSpc>
                <a:spcPct val="110000"/>
              </a:lnSpc>
              <a:spcAft>
                <a:spcPts val="1020"/>
              </a:spcAft>
              <a:buFont typeface="Arial" panose="020B0604020202020204" pitchFamily="34" charset="0"/>
              <a:buChar char="•"/>
              <a:defRPr/>
            </a:pPr>
            <a:endParaRPr lang="en-US" sz="1428" dirty="0">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631140" y="2093818"/>
            <a:ext cx="3203207" cy="3522998"/>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Advanced storage system</a:t>
            </a:r>
          </a:p>
          <a:p>
            <a:pPr marL="291436" lvl="4" indent="-291436">
              <a:lnSpc>
                <a:spcPct val="110000"/>
              </a:lnSpc>
              <a:spcAft>
                <a:spcPts val="1020"/>
              </a:spcAft>
              <a:buFont typeface="Arial" panose="020B0604020202020204" pitchFamily="34" charset="0"/>
              <a:buChar char="•"/>
              <a:defRPr/>
            </a:pPr>
            <a:r>
              <a:rPr lang="fr-FR" sz="1428" dirty="0" err="1"/>
              <a:t>Columnstore</a:t>
            </a:r>
            <a:r>
              <a:rPr lang="fr-FR" sz="1428" dirty="0"/>
              <a:t> Indexes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Table partitions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Distributed tables</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Isolation modes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Materialized</a:t>
            </a:r>
            <a:r>
              <a:rPr lang="fr-FR" sz="1428" dirty="0">
                <a:latin typeface="Segoe UI"/>
              </a:rPr>
              <a:t> </a:t>
            </a:r>
            <a:r>
              <a:rPr lang="fr-FR" sz="1428" dirty="0" err="1">
                <a:latin typeface="Segoe UI"/>
              </a:rPr>
              <a:t>Views</a:t>
            </a:r>
            <a:endParaRPr lang="fr-FR" sz="1428" dirty="0">
              <a:latin typeface="Segoe UI"/>
            </a:endParaRP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Nonclustered</a:t>
            </a:r>
            <a:r>
              <a:rPr lang="fr-FR" sz="1428" dirty="0">
                <a:latin typeface="Segoe UI"/>
              </a:rPr>
              <a:t> Indexes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Result</a:t>
            </a:r>
            <a:r>
              <a:rPr lang="fr-FR" sz="1428" dirty="0">
                <a:latin typeface="Segoe UI"/>
              </a:rPr>
              <a:t>-set </a:t>
            </a:r>
            <a:r>
              <a:rPr lang="fr-FR" sz="1428" dirty="0" err="1">
                <a:latin typeface="Segoe UI"/>
              </a:rPr>
              <a:t>caching</a:t>
            </a:r>
            <a:endParaRPr lang="fr-FR" sz="1428" dirty="0">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89703" y="2093817"/>
            <a:ext cx="3516217" cy="333073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lnSpc>
                <a:spcPct val="110000"/>
              </a:lnSpc>
              <a:spcAft>
                <a:spcPts val="1020"/>
              </a:spcAft>
              <a:defRPr/>
            </a:pPr>
            <a:r>
              <a:rPr lang="en-US" sz="1836" dirty="0">
                <a:solidFill>
                  <a:srgbClr val="0078D4"/>
                </a:solidFill>
                <a:latin typeface="Segoe UI Semibold"/>
              </a:rPr>
              <a:t>Complete SQL object model</a:t>
            </a:r>
          </a:p>
          <a:p>
            <a:pPr marL="291436" lvl="4" indent="-291436" defTabSz="932384">
              <a:lnSpc>
                <a:spcPct val="110000"/>
              </a:lnSpc>
              <a:spcAft>
                <a:spcPts val="1020"/>
              </a:spcAft>
              <a:buFont typeface="Arial" panose="020B0604020202020204" pitchFamily="34" charset="0"/>
              <a:buChar char="•"/>
              <a:defRPr/>
            </a:pPr>
            <a:r>
              <a:rPr lang="fr-FR" sz="1428" dirty="0">
                <a:latin typeface="Segoe UI"/>
              </a:rPr>
              <a:t>Tables</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Views</a:t>
            </a:r>
            <a:r>
              <a:rPr lang="fr-FR" sz="1428" dirty="0">
                <a:latin typeface="Segoe UI"/>
              </a:rPr>
              <a:t> </a:t>
            </a: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Stored</a:t>
            </a:r>
            <a:r>
              <a:rPr lang="fr-FR" sz="1428" dirty="0">
                <a:latin typeface="Segoe UI"/>
              </a:rPr>
              <a:t> </a:t>
            </a:r>
            <a:r>
              <a:rPr lang="fr-FR" sz="1428" dirty="0" err="1">
                <a:latin typeface="Segoe UI"/>
              </a:rPr>
              <a:t>procedures</a:t>
            </a:r>
            <a:endParaRPr lang="fr-FR" sz="1428" dirty="0">
              <a:latin typeface="Segoe UI"/>
            </a:endParaRPr>
          </a:p>
          <a:p>
            <a:pPr marL="291436" lvl="4" indent="-291436" defTabSz="932384">
              <a:lnSpc>
                <a:spcPct val="110000"/>
              </a:lnSpc>
              <a:spcAft>
                <a:spcPts val="1020"/>
              </a:spcAft>
              <a:buFont typeface="Arial" panose="020B0604020202020204" pitchFamily="34" charset="0"/>
              <a:buChar char="•"/>
              <a:defRPr/>
            </a:pPr>
            <a:r>
              <a:rPr lang="fr-FR" sz="1428" dirty="0" err="1">
                <a:latin typeface="Segoe UI"/>
              </a:rPr>
              <a:t>Functions</a:t>
            </a:r>
            <a:r>
              <a:rPr lang="fr-FR" sz="1428" dirty="0">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7890" y="352096"/>
            <a:ext cx="1296060" cy="129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267665" y="1093440"/>
            <a:ext cx="4902276" cy="3333395"/>
          </a:xfrm>
          <a:prstGeom prst="rect">
            <a:avLst/>
          </a:prstGeom>
          <a:ln>
            <a:solidFill>
              <a:schemeClr val="bg2">
                <a:lumMod val="50000"/>
              </a:schemeClr>
            </a:solidFill>
          </a:ln>
        </p:spPr>
        <p:txBody>
          <a:bodyPr wrap="square">
            <a:spAutoFit/>
          </a:bodyPr>
          <a:lstStyle/>
          <a:p>
            <a:pPr defTabSz="932597">
              <a:spcAft>
                <a:spcPts val="612"/>
              </a:spcAft>
              <a:defRPr/>
            </a:pPr>
            <a:r>
              <a:rPr lang="en-US" sz="1224" dirty="0">
                <a:solidFill>
                  <a:srgbClr val="0000FF"/>
                </a:solidFill>
                <a:latin typeface="Calibri" panose="020F0502020204030204" pitchFamily="34" charset="0"/>
                <a:cs typeface="Calibri" panose="020F0502020204030204" pitchFamily="34" charset="0"/>
              </a:rPr>
              <a:t>CREATE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TABLE</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dbo.OrderTable</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000000"/>
                </a:solidFill>
                <a:latin typeface="Calibri" panose="020F0502020204030204" pitchFamily="34" charset="0"/>
                <a:cs typeface="Calibri" panose="020F0502020204030204" pitchFamily="34" charset="0"/>
              </a:rPr>
              <a:t> NOT NULL</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Date     </a:t>
            </a:r>
            <a:r>
              <a:rPr lang="en-US" sz="1224" dirty="0" err="1">
                <a:solidFill>
                  <a:srgbClr val="0000FF"/>
                </a:solidFill>
                <a:latin typeface="Calibri" panose="020F0502020204030204" pitchFamily="34" charset="0"/>
                <a:cs typeface="Calibri" panose="020F0502020204030204" pitchFamily="34" charset="0"/>
              </a:rPr>
              <a:t>DATE</a:t>
            </a:r>
            <a:r>
              <a:rPr lang="en-US" sz="1224" dirty="0">
                <a:solidFill>
                  <a:srgbClr val="000000"/>
                </a:solidFill>
                <a:latin typeface="Calibri" panose="020F0502020204030204" pitchFamily="34" charset="0"/>
                <a:cs typeface="Calibri" panose="020F0502020204030204" pitchFamily="34" charset="0"/>
              </a:rPr>
              <a:t> NOT NULL,</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Name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000000"/>
                </a:solidFill>
                <a:latin typeface="Calibri" panose="020F0502020204030204" pitchFamily="34" charset="0"/>
                <a:cs typeface="Calibri" panose="020F0502020204030204" pitchFamily="34" charset="0"/>
              </a:rPr>
              <a:t>    Country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2</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spcAft>
                <a:spcPts val="612"/>
              </a:spcAft>
              <a:defRPr/>
            </a:pP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CLUSTERED</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COLUMNSTORE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INDEX</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  DISTRIBUTION</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HASH</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err="1">
                <a:solidFill>
                  <a:srgbClr val="000000"/>
                </a:solidFill>
                <a:latin typeface="Calibri" panose="020F0502020204030204" pitchFamily="34" charset="0"/>
                <a:cs typeface="Calibri" panose="020F0502020204030204" pitchFamily="34" charset="0"/>
              </a:rPr>
              <a:t>OrderId</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 |</a:t>
            </a:r>
          </a:p>
          <a:p>
            <a:pPr defTabSz="932597">
              <a:defRPr/>
            </a:pPr>
            <a:r>
              <a:rPr lang="en-US" sz="1224" dirty="0">
                <a:solidFill>
                  <a:srgbClr val="808080"/>
                </a:solidFill>
                <a:latin typeface="Calibri" panose="020F0502020204030204" pitchFamily="34" charset="0"/>
                <a:cs typeface="Calibri" panose="020F0502020204030204" pitchFamily="34" charset="0"/>
              </a:rPr>
              <a:t>		  ROUND ROBIN |</a:t>
            </a:r>
          </a:p>
          <a:p>
            <a:pPr defTabSz="932597">
              <a:defRPr/>
            </a:pPr>
            <a:r>
              <a:rPr lang="en-US" sz="1224" dirty="0">
                <a:solidFill>
                  <a:srgbClr val="808080"/>
                </a:solidFill>
                <a:latin typeface="Calibri" panose="020F0502020204030204" pitchFamily="34" charset="0"/>
                <a:cs typeface="Calibri" panose="020F0502020204030204" pitchFamily="34" charset="0"/>
              </a:rPr>
              <a:t>		  REPLICATED</a:t>
            </a:r>
            <a:endParaRPr lang="en-US" sz="1224" dirty="0">
              <a:solidFill>
                <a:srgbClr val="000000"/>
              </a:solidFill>
              <a:latin typeface="Calibri" panose="020F0502020204030204" pitchFamily="34" charset="0"/>
              <a:cs typeface="Calibri" panose="020F0502020204030204" pitchFamily="34" charset="0"/>
            </a:endParaRPr>
          </a:p>
          <a:p>
            <a:pPr defTabSz="932597">
              <a:defRPr/>
            </a:pPr>
            <a:r>
              <a:rPr lang="en-US" sz="1224" dirty="0">
                <a:solidFill>
                  <a:srgbClr val="808080"/>
                </a:solidFill>
                <a:latin typeface="Calibri" panose="020F0502020204030204" pitchFamily="34" charset="0"/>
                <a:cs typeface="Calibri" panose="020F0502020204030204" pitchFamily="34" charset="0"/>
              </a:rPr>
              <a:t>);</a:t>
            </a:r>
            <a:endParaRPr lang="en-US" sz="1224" dirty="0">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35794" y="1142880"/>
            <a:ext cx="4902275" cy="3168923"/>
          </a:xfrm>
        </p:spPr>
        <p:txBody>
          <a:bodyPr/>
          <a:lstStyle/>
          <a:p>
            <a:r>
              <a:rPr lang="en-US" dirty="0">
                <a:solidFill>
                  <a:schemeClr val="tx2"/>
                </a:solidFill>
              </a:rPr>
              <a:t>Round-robin distributed</a:t>
            </a:r>
          </a:p>
          <a:p>
            <a:pPr lvl="1">
              <a:spcAft>
                <a:spcPts val="1224"/>
              </a:spcAft>
            </a:pPr>
            <a:r>
              <a:rPr lang="en-US" dirty="0"/>
              <a:t>Distributes table rows evenly across all distributions at random.</a:t>
            </a:r>
          </a:p>
          <a:p>
            <a:r>
              <a:rPr lang="en-US" dirty="0">
                <a:solidFill>
                  <a:schemeClr val="tx2"/>
                </a:solidFill>
              </a:rPr>
              <a:t>Hash distributed</a:t>
            </a:r>
          </a:p>
          <a:p>
            <a:pPr lvl="1">
              <a:spcAft>
                <a:spcPts val="1224"/>
              </a:spcAft>
            </a:pPr>
            <a:r>
              <a:rPr lang="en-US" dirty="0"/>
              <a:t>Distributes table rows across the Compute nodes by using a deterministic hash function to assign each row to one distribution.</a:t>
            </a:r>
          </a:p>
          <a:p>
            <a:r>
              <a:rPr lang="en-US" dirty="0">
                <a:solidFill>
                  <a:schemeClr val="tx2"/>
                </a:solidFill>
              </a:rPr>
              <a:t>Replicated</a:t>
            </a:r>
          </a:p>
          <a:p>
            <a:pPr lvl="1"/>
            <a:r>
              <a:rPr lang="en-US" dirty="0"/>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11066</TotalTime>
  <Words>4367</Words>
  <Application>Microsoft Office PowerPoint</Application>
  <PresentationFormat>Custom</PresentationFormat>
  <Paragraphs>880</Paragraphs>
  <Slides>33</Slides>
  <Notes>21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Arial Nova</vt:lpstr>
      <vt:lpstr>Calibri</vt:lpstr>
      <vt:lpstr>Calibri Light</vt:lpstr>
      <vt:lpstr>Consolas</vt:lpstr>
      <vt:lpstr>Segoe UI</vt:lpstr>
      <vt:lpstr>Segoe UI Light</vt:lpstr>
      <vt:lpstr>Segoe UI Semibold</vt:lpstr>
      <vt:lpstr>Wingdings</vt:lpstr>
      <vt:lpstr>Analytics Surge</vt:lpstr>
      <vt:lpstr>Design Presentation: DW Optimization</vt:lpstr>
      <vt:lpstr>PowerPoint Presentation</vt:lpstr>
      <vt:lpstr>Topics Covered</vt:lpstr>
      <vt:lpstr>DW Optimization</vt:lpstr>
      <vt:lpstr>Agenda</vt:lpstr>
      <vt:lpstr>Azure Synapse Analytics </vt:lpstr>
      <vt:lpstr>Comprehensive SQL functionality</vt:lpstr>
      <vt:lpstr>Table design</vt:lpstr>
      <vt:lpstr>Tables – Distributions</vt:lpstr>
      <vt:lpstr>Tables – Partitions</vt:lpstr>
      <vt:lpstr>Tables – Distributions &amp; Partitions</vt:lpstr>
      <vt:lpstr>Common table distribution methods</vt:lpstr>
      <vt:lpstr>SQL Capabilities</vt:lpstr>
      <vt:lpstr>Windowing functions</vt:lpstr>
      <vt:lpstr>Windowing Functions (continued)</vt:lpstr>
      <vt:lpstr>Windowing Functions (continued)</vt:lpstr>
      <vt:lpstr>Approximate execution</vt:lpstr>
      <vt:lpstr>Approximate execution</vt:lpstr>
      <vt:lpstr>Group by options        </vt:lpstr>
      <vt:lpstr>Snapshot isolation        </vt:lpstr>
      <vt:lpstr>JSON data support – insert JSON data</vt:lpstr>
      <vt:lpstr>JSON data support – read JSON data</vt:lpstr>
      <vt:lpstr>JSON data support – modify and operate on JSON data</vt:lpstr>
      <vt:lpstr>Stored Procedures</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247</cp:revision>
  <dcterms:created xsi:type="dcterms:W3CDTF">2016-03-10T00:17:44Z</dcterms:created>
  <dcterms:modified xsi:type="dcterms:W3CDTF">2020-04-29T19:40:01Z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